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3"/>
  </p:notesMasterIdLst>
  <p:sldIdLst>
    <p:sldId id="256" r:id="rId2"/>
    <p:sldId id="257" r:id="rId3"/>
    <p:sldId id="262" r:id="rId4"/>
    <p:sldId id="296" r:id="rId5"/>
    <p:sldId id="258" r:id="rId6"/>
    <p:sldId id="310" r:id="rId7"/>
    <p:sldId id="311" r:id="rId8"/>
    <p:sldId id="312" r:id="rId9"/>
    <p:sldId id="267" r:id="rId10"/>
    <p:sldId id="307" r:id="rId11"/>
    <p:sldId id="314" r:id="rId12"/>
    <p:sldId id="284" r:id="rId13"/>
    <p:sldId id="264" r:id="rId14"/>
    <p:sldId id="266" r:id="rId15"/>
    <p:sldId id="263" r:id="rId16"/>
    <p:sldId id="300" r:id="rId17"/>
    <p:sldId id="302" r:id="rId18"/>
    <p:sldId id="303" r:id="rId19"/>
    <p:sldId id="304" r:id="rId20"/>
    <p:sldId id="301" r:id="rId21"/>
    <p:sldId id="297" r:id="rId22"/>
    <p:sldId id="286" r:id="rId23"/>
    <p:sldId id="305" r:id="rId24"/>
    <p:sldId id="287" r:id="rId25"/>
    <p:sldId id="288" r:id="rId26"/>
    <p:sldId id="306" r:id="rId27"/>
    <p:sldId id="289" r:id="rId28"/>
    <p:sldId id="299" r:id="rId29"/>
    <p:sldId id="313" r:id="rId30"/>
    <p:sldId id="298" r:id="rId31"/>
    <p:sldId id="268" r:id="rId32"/>
    <p:sldId id="273" r:id="rId33"/>
    <p:sldId id="276" r:id="rId34"/>
    <p:sldId id="294" r:id="rId35"/>
    <p:sldId id="270" r:id="rId36"/>
    <p:sldId id="295" r:id="rId37"/>
    <p:sldId id="278" r:id="rId38"/>
    <p:sldId id="279" r:id="rId39"/>
    <p:sldId id="261" r:id="rId40"/>
    <p:sldId id="280" r:id="rId41"/>
    <p:sldId id="285" r:id="rId42"/>
    <p:sldId id="272" r:id="rId43"/>
    <p:sldId id="274" r:id="rId44"/>
    <p:sldId id="271" r:id="rId45"/>
    <p:sldId id="277" r:id="rId46"/>
    <p:sldId id="275" r:id="rId47"/>
    <p:sldId id="309" r:id="rId48"/>
    <p:sldId id="290" r:id="rId49"/>
    <p:sldId id="291" r:id="rId50"/>
    <p:sldId id="292" r:id="rId51"/>
    <p:sldId id="293"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08" autoAdjust="0"/>
    <p:restoredTop sz="69959" autoAdjust="0"/>
  </p:normalViewPr>
  <p:slideViewPr>
    <p:cSldViewPr>
      <p:cViewPr varScale="1">
        <p:scale>
          <a:sx n="78" d="100"/>
          <a:sy n="78" d="100"/>
        </p:scale>
        <p:origin x="2778"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4AA7C2-E8DC-467C-9833-F833067453C2}" type="datetimeFigureOut">
              <a:rPr lang="en-US" smtClean="0"/>
              <a:pPr/>
              <a:t>5/23/2017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1A8E8C-7000-4BD7-A278-0C135579044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N.143</a:t>
            </a:r>
          </a:p>
        </p:txBody>
      </p:sp>
      <p:sp>
        <p:nvSpPr>
          <p:cNvPr id="4" name="Dia számának helye 3"/>
          <p:cNvSpPr>
            <a:spLocks noGrp="1"/>
          </p:cNvSpPr>
          <p:nvPr>
            <p:ph type="sldNum" sz="quarter" idx="10"/>
          </p:nvPr>
        </p:nvSpPr>
        <p:spPr/>
        <p:txBody>
          <a:bodyPr/>
          <a:lstStyle/>
          <a:p>
            <a:fld id="{D51A8E8C-7000-4BD7-A278-0C1355790446}" type="slidenum">
              <a:rPr lang="en-US" smtClean="0"/>
              <a:pPr/>
              <a:t>1</a:t>
            </a:fld>
            <a:endParaRPr lang="en-US"/>
          </a:p>
        </p:txBody>
      </p:sp>
    </p:spTree>
    <p:extLst>
      <p:ext uri="{BB962C8B-B14F-4D97-AF65-F5344CB8AC3E}">
        <p14:creationId xmlns:p14="http://schemas.microsoft.com/office/powerpoint/2010/main" val="1214762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11</a:t>
            </a:fld>
            <a:endParaRPr lang="en-US"/>
          </a:p>
        </p:txBody>
      </p:sp>
    </p:spTree>
    <p:extLst>
      <p:ext uri="{BB962C8B-B14F-4D97-AF65-F5344CB8AC3E}">
        <p14:creationId xmlns:p14="http://schemas.microsoft.com/office/powerpoint/2010/main" val="3534430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12</a:t>
            </a:fld>
            <a:endParaRPr lang="en-US"/>
          </a:p>
        </p:txBody>
      </p:sp>
    </p:spTree>
    <p:extLst>
      <p:ext uri="{BB962C8B-B14F-4D97-AF65-F5344CB8AC3E}">
        <p14:creationId xmlns:p14="http://schemas.microsoft.com/office/powerpoint/2010/main" val="2565285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3D modelling</a:t>
            </a:r>
          </a:p>
          <a:p>
            <a:r>
              <a:rPr lang="hu-HU" dirty="0" err="1"/>
              <a:t>Cracks</a:t>
            </a:r>
            <a:r>
              <a:rPr lang="hu-HU" dirty="0"/>
              <a:t>, </a:t>
            </a:r>
            <a:r>
              <a:rPr lang="hu-HU" dirty="0" err="1"/>
              <a:t>holes</a:t>
            </a:r>
            <a:r>
              <a:rPr lang="hu-HU" dirty="0"/>
              <a:t>, </a:t>
            </a:r>
            <a:r>
              <a:rPr lang="hu-HU" dirty="0" err="1"/>
              <a:t>missing</a:t>
            </a:r>
            <a:r>
              <a:rPr lang="hu-HU" dirty="0"/>
              <a:t> </a:t>
            </a:r>
            <a:r>
              <a:rPr lang="hu-HU" dirty="0" err="1"/>
              <a:t>objects</a:t>
            </a:r>
            <a:r>
              <a:rPr lang="hu-HU" dirty="0"/>
              <a:t>.</a:t>
            </a:r>
          </a:p>
        </p:txBody>
      </p:sp>
      <p:sp>
        <p:nvSpPr>
          <p:cNvPr id="4" name="Dia számának helye 3"/>
          <p:cNvSpPr>
            <a:spLocks noGrp="1"/>
          </p:cNvSpPr>
          <p:nvPr>
            <p:ph type="sldNum" sz="quarter" idx="10"/>
          </p:nvPr>
        </p:nvSpPr>
        <p:spPr/>
        <p:txBody>
          <a:bodyPr/>
          <a:lstStyle/>
          <a:p>
            <a:fld id="{D51A8E8C-7000-4BD7-A278-0C1355790446}" type="slidenum">
              <a:rPr lang="en-US" smtClean="0"/>
              <a:pPr/>
              <a:t>13</a:t>
            </a:fld>
            <a:endParaRPr lang="en-US"/>
          </a:p>
        </p:txBody>
      </p:sp>
    </p:spTree>
    <p:extLst>
      <p:ext uri="{BB962C8B-B14F-4D97-AF65-F5344CB8AC3E}">
        <p14:creationId xmlns:p14="http://schemas.microsoft.com/office/powerpoint/2010/main" val="1807209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14</a:t>
            </a:fld>
            <a:endParaRPr lang="en-US"/>
          </a:p>
        </p:txBody>
      </p:sp>
    </p:spTree>
    <p:extLst>
      <p:ext uri="{BB962C8B-B14F-4D97-AF65-F5344CB8AC3E}">
        <p14:creationId xmlns:p14="http://schemas.microsoft.com/office/powerpoint/2010/main" val="3437185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dirty="0" err="1"/>
              <a:t>Use</a:t>
            </a:r>
            <a:r>
              <a:rPr lang="hu-HU" dirty="0"/>
              <a:t> of </a:t>
            </a:r>
            <a:r>
              <a:rPr lang="hu-HU" dirty="0" err="1"/>
              <a:t>thermal</a:t>
            </a:r>
            <a:r>
              <a:rPr lang="hu-HU" dirty="0"/>
              <a:t> </a:t>
            </a:r>
            <a:r>
              <a:rPr lang="hu-HU" dirty="0" err="1"/>
              <a:t>camera’s</a:t>
            </a:r>
            <a:endParaRPr lang="hu-HU" dirty="0"/>
          </a:p>
          <a:p>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15</a:t>
            </a:fld>
            <a:endParaRPr lang="en-US"/>
          </a:p>
        </p:txBody>
      </p:sp>
    </p:spTree>
    <p:extLst>
      <p:ext uri="{BB962C8B-B14F-4D97-AF65-F5344CB8AC3E}">
        <p14:creationId xmlns:p14="http://schemas.microsoft.com/office/powerpoint/2010/main" val="3385263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dirty="0" err="1"/>
              <a:t>Use</a:t>
            </a:r>
            <a:r>
              <a:rPr lang="hu-HU" dirty="0"/>
              <a:t> of </a:t>
            </a:r>
            <a:r>
              <a:rPr lang="hu-HU" dirty="0" err="1"/>
              <a:t>thermal</a:t>
            </a:r>
            <a:r>
              <a:rPr lang="hu-HU" dirty="0"/>
              <a:t> </a:t>
            </a:r>
            <a:r>
              <a:rPr lang="hu-HU" dirty="0" err="1"/>
              <a:t>camera’s</a:t>
            </a:r>
            <a:endParaRPr lang="hu-HU" dirty="0"/>
          </a:p>
          <a:p>
            <a:r>
              <a:rPr lang="hu-HU" dirty="0"/>
              <a:t>Part of </a:t>
            </a:r>
            <a:r>
              <a:rPr lang="hu-HU" dirty="0" err="1"/>
              <a:t>the</a:t>
            </a:r>
            <a:r>
              <a:rPr lang="hu-HU" dirty="0"/>
              <a:t> building is </a:t>
            </a:r>
            <a:r>
              <a:rPr lang="hu-HU" dirty="0" err="1"/>
              <a:t>heated</a:t>
            </a:r>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16</a:t>
            </a:fld>
            <a:endParaRPr lang="en-US"/>
          </a:p>
        </p:txBody>
      </p:sp>
    </p:spTree>
    <p:extLst>
      <p:ext uri="{BB962C8B-B14F-4D97-AF65-F5344CB8AC3E}">
        <p14:creationId xmlns:p14="http://schemas.microsoft.com/office/powerpoint/2010/main" val="4102092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dirty="0" err="1"/>
              <a:t>Use</a:t>
            </a:r>
            <a:r>
              <a:rPr lang="hu-HU" dirty="0"/>
              <a:t> of </a:t>
            </a:r>
            <a:r>
              <a:rPr lang="hu-HU" dirty="0" err="1"/>
              <a:t>thermal</a:t>
            </a:r>
            <a:r>
              <a:rPr lang="hu-HU" dirty="0"/>
              <a:t> </a:t>
            </a:r>
            <a:r>
              <a:rPr lang="hu-HU" dirty="0" err="1"/>
              <a:t>camera’s</a:t>
            </a:r>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17</a:t>
            </a:fld>
            <a:endParaRPr lang="en-US"/>
          </a:p>
        </p:txBody>
      </p:sp>
    </p:spTree>
    <p:extLst>
      <p:ext uri="{BB962C8B-B14F-4D97-AF65-F5344CB8AC3E}">
        <p14:creationId xmlns:p14="http://schemas.microsoft.com/office/powerpoint/2010/main" val="2391117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dirty="0" err="1"/>
              <a:t>Use</a:t>
            </a:r>
            <a:r>
              <a:rPr lang="hu-HU" dirty="0"/>
              <a:t> of </a:t>
            </a:r>
            <a:r>
              <a:rPr lang="hu-HU" dirty="0" err="1"/>
              <a:t>thermal</a:t>
            </a:r>
            <a:r>
              <a:rPr lang="hu-HU" dirty="0"/>
              <a:t> </a:t>
            </a:r>
            <a:r>
              <a:rPr lang="hu-HU" dirty="0" err="1"/>
              <a:t>camera’s</a:t>
            </a:r>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18</a:t>
            </a:fld>
            <a:endParaRPr lang="en-US"/>
          </a:p>
        </p:txBody>
      </p:sp>
    </p:spTree>
    <p:extLst>
      <p:ext uri="{BB962C8B-B14F-4D97-AF65-F5344CB8AC3E}">
        <p14:creationId xmlns:p14="http://schemas.microsoft.com/office/powerpoint/2010/main" val="3445620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dirty="0" err="1"/>
              <a:t>Use</a:t>
            </a:r>
            <a:r>
              <a:rPr lang="hu-HU" dirty="0"/>
              <a:t> of </a:t>
            </a:r>
            <a:r>
              <a:rPr lang="hu-HU" dirty="0" err="1"/>
              <a:t>thermal</a:t>
            </a:r>
            <a:r>
              <a:rPr lang="hu-HU" dirty="0"/>
              <a:t> </a:t>
            </a:r>
            <a:r>
              <a:rPr lang="hu-HU" dirty="0" err="1"/>
              <a:t>camera’s</a:t>
            </a:r>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19</a:t>
            </a:fld>
            <a:endParaRPr lang="en-US"/>
          </a:p>
        </p:txBody>
      </p:sp>
    </p:spTree>
    <p:extLst>
      <p:ext uri="{BB962C8B-B14F-4D97-AF65-F5344CB8AC3E}">
        <p14:creationId xmlns:p14="http://schemas.microsoft.com/office/powerpoint/2010/main" val="1114085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dirty="0" err="1"/>
              <a:t>Use</a:t>
            </a:r>
            <a:r>
              <a:rPr lang="hu-HU" dirty="0"/>
              <a:t> of </a:t>
            </a:r>
            <a:r>
              <a:rPr lang="hu-HU" dirty="0" err="1"/>
              <a:t>thermal</a:t>
            </a:r>
            <a:r>
              <a:rPr lang="hu-HU" dirty="0"/>
              <a:t> </a:t>
            </a:r>
            <a:r>
              <a:rPr lang="hu-HU" dirty="0" err="1"/>
              <a:t>camera’s</a:t>
            </a:r>
            <a:r>
              <a:rPr lang="hu-HU" dirty="0"/>
              <a:t> </a:t>
            </a:r>
            <a:r>
              <a:rPr lang="hu-HU" dirty="0" err="1"/>
              <a:t>at</a:t>
            </a:r>
            <a:r>
              <a:rPr lang="hu-HU" dirty="0"/>
              <a:t> </a:t>
            </a:r>
            <a:r>
              <a:rPr lang="hu-HU" dirty="0" err="1"/>
              <a:t>night</a:t>
            </a:r>
            <a:endParaRPr lang="hu-HU" dirty="0"/>
          </a:p>
          <a:p>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20</a:t>
            </a:fld>
            <a:endParaRPr lang="en-US"/>
          </a:p>
        </p:txBody>
      </p:sp>
    </p:spTree>
    <p:extLst>
      <p:ext uri="{BB962C8B-B14F-4D97-AF65-F5344CB8AC3E}">
        <p14:creationId xmlns:p14="http://schemas.microsoft.com/office/powerpoint/2010/main" val="3084359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Earthquake</a:t>
            </a:r>
            <a:endParaRPr lang="hu-HU" dirty="0"/>
          </a:p>
          <a:p>
            <a:r>
              <a:rPr lang="hu-HU" dirty="0" err="1"/>
              <a:t>Some</a:t>
            </a:r>
            <a:r>
              <a:rPr lang="hu-HU" dirty="0"/>
              <a:t> </a:t>
            </a:r>
            <a:r>
              <a:rPr lang="hu-HU" dirty="0" err="1"/>
              <a:t>areas</a:t>
            </a:r>
            <a:r>
              <a:rPr lang="hu-HU" dirty="0"/>
              <a:t> </a:t>
            </a:r>
            <a:r>
              <a:rPr lang="hu-HU" dirty="0" err="1"/>
              <a:t>are</a:t>
            </a:r>
            <a:r>
              <a:rPr lang="hu-HU" dirty="0"/>
              <a:t> </a:t>
            </a:r>
            <a:r>
              <a:rPr lang="hu-HU" dirty="0" err="1"/>
              <a:t>hard</a:t>
            </a:r>
            <a:r>
              <a:rPr lang="hu-HU" dirty="0"/>
              <a:t> </a:t>
            </a:r>
            <a:r>
              <a:rPr lang="hu-HU" dirty="0" err="1"/>
              <a:t>to</a:t>
            </a:r>
            <a:r>
              <a:rPr lang="hu-HU" dirty="0"/>
              <a:t> </a:t>
            </a:r>
            <a:r>
              <a:rPr lang="hu-HU" dirty="0" err="1"/>
              <a:t>approach</a:t>
            </a:r>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3</a:t>
            </a:fld>
            <a:endParaRPr lang="en-US"/>
          </a:p>
        </p:txBody>
      </p:sp>
    </p:spTree>
    <p:extLst>
      <p:ext uri="{BB962C8B-B14F-4D97-AF65-F5344CB8AC3E}">
        <p14:creationId xmlns:p14="http://schemas.microsoft.com/office/powerpoint/2010/main" val="2819356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Transporting</a:t>
            </a:r>
            <a:r>
              <a:rPr lang="hu-HU" dirty="0"/>
              <a:t> </a:t>
            </a:r>
            <a:r>
              <a:rPr lang="hu-HU" dirty="0" err="1"/>
              <a:t>any</a:t>
            </a:r>
            <a:r>
              <a:rPr lang="hu-HU" dirty="0"/>
              <a:t> </a:t>
            </a:r>
            <a:r>
              <a:rPr lang="hu-HU" dirty="0" err="1"/>
              <a:t>cargo</a:t>
            </a:r>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21</a:t>
            </a:fld>
            <a:endParaRPr lang="en-US"/>
          </a:p>
        </p:txBody>
      </p:sp>
    </p:spTree>
    <p:extLst>
      <p:ext uri="{BB962C8B-B14F-4D97-AF65-F5344CB8AC3E}">
        <p14:creationId xmlns:p14="http://schemas.microsoft.com/office/powerpoint/2010/main" val="355284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More </a:t>
            </a:r>
            <a:r>
              <a:rPr lang="hu-HU" dirty="0" err="1"/>
              <a:t>drone</a:t>
            </a:r>
            <a:r>
              <a:rPr lang="hu-HU" dirty="0"/>
              <a:t> </a:t>
            </a:r>
            <a:r>
              <a:rPr lang="hu-HU" dirty="0" err="1"/>
              <a:t>definitions</a:t>
            </a:r>
            <a:r>
              <a:rPr lang="hu-HU" dirty="0"/>
              <a:t>: http://www.dictionary.com/browse/drone</a:t>
            </a:r>
          </a:p>
        </p:txBody>
      </p:sp>
      <p:sp>
        <p:nvSpPr>
          <p:cNvPr id="4" name="Dia számának helye 3"/>
          <p:cNvSpPr>
            <a:spLocks noGrp="1"/>
          </p:cNvSpPr>
          <p:nvPr>
            <p:ph type="sldNum" sz="quarter" idx="10"/>
          </p:nvPr>
        </p:nvSpPr>
        <p:spPr/>
        <p:txBody>
          <a:bodyPr/>
          <a:lstStyle/>
          <a:p>
            <a:fld id="{D51A8E8C-7000-4BD7-A278-0C1355790446}" type="slidenum">
              <a:rPr lang="en-US" smtClean="0"/>
              <a:pPr/>
              <a:t>22</a:t>
            </a:fld>
            <a:endParaRPr lang="en-US"/>
          </a:p>
        </p:txBody>
      </p:sp>
    </p:spTree>
    <p:extLst>
      <p:ext uri="{BB962C8B-B14F-4D97-AF65-F5344CB8AC3E}">
        <p14:creationId xmlns:p14="http://schemas.microsoft.com/office/powerpoint/2010/main" val="298733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ESC (</a:t>
            </a:r>
            <a:r>
              <a:rPr lang="hu-HU" dirty="0" err="1"/>
              <a:t>Electronic</a:t>
            </a:r>
            <a:r>
              <a:rPr lang="hu-HU" dirty="0"/>
              <a:t> </a:t>
            </a:r>
            <a:r>
              <a:rPr lang="hu-HU" dirty="0" err="1"/>
              <a:t>Speed</a:t>
            </a:r>
            <a:r>
              <a:rPr lang="hu-HU" dirty="0"/>
              <a:t> </a:t>
            </a:r>
            <a:r>
              <a:rPr lang="hu-HU" dirty="0" err="1"/>
              <a:t>Controller</a:t>
            </a:r>
            <a:r>
              <a:rPr lang="hu-HU" dirty="0"/>
              <a:t>)</a:t>
            </a:r>
          </a:p>
          <a:p>
            <a:r>
              <a:rPr lang="hu-HU" dirty="0"/>
              <a:t>FC (</a:t>
            </a:r>
            <a:r>
              <a:rPr lang="hu-HU" dirty="0" err="1"/>
              <a:t>Flight</a:t>
            </a:r>
            <a:r>
              <a:rPr lang="hu-HU" dirty="0"/>
              <a:t> </a:t>
            </a:r>
            <a:r>
              <a:rPr lang="hu-HU" dirty="0" err="1"/>
              <a:t>Controller</a:t>
            </a:r>
            <a:r>
              <a:rPr lang="hu-HU" dirty="0"/>
              <a:t>)</a:t>
            </a:r>
          </a:p>
          <a:p>
            <a:r>
              <a:rPr lang="hu-HU" dirty="0"/>
              <a:t>FPV Camera</a:t>
            </a:r>
          </a:p>
          <a:p>
            <a:r>
              <a:rPr lang="hu-HU" dirty="0"/>
              <a:t>FPV </a:t>
            </a:r>
            <a:r>
              <a:rPr lang="hu-HU" dirty="0" err="1"/>
              <a:t>Transmitter</a:t>
            </a:r>
            <a:r>
              <a:rPr lang="hu-HU" dirty="0"/>
              <a:t> / </a:t>
            </a:r>
            <a:r>
              <a:rPr lang="hu-HU" dirty="0" err="1"/>
              <a:t>Receiver</a:t>
            </a:r>
            <a:endParaRPr lang="hu-HU" dirty="0"/>
          </a:p>
          <a:p>
            <a:r>
              <a:rPr lang="hu-HU" dirty="0"/>
              <a:t>FPV Antenna</a:t>
            </a:r>
          </a:p>
          <a:p>
            <a:r>
              <a:rPr lang="hu-HU" dirty="0"/>
              <a:t>FPV </a:t>
            </a:r>
            <a:r>
              <a:rPr lang="hu-HU" dirty="0" err="1"/>
              <a:t>Goggle</a:t>
            </a:r>
            <a:r>
              <a:rPr lang="hu-HU" dirty="0"/>
              <a:t> / Monitor</a:t>
            </a:r>
          </a:p>
        </p:txBody>
      </p:sp>
      <p:sp>
        <p:nvSpPr>
          <p:cNvPr id="4" name="Dia számának helye 3"/>
          <p:cNvSpPr>
            <a:spLocks noGrp="1"/>
          </p:cNvSpPr>
          <p:nvPr>
            <p:ph type="sldNum" sz="quarter" idx="10"/>
          </p:nvPr>
        </p:nvSpPr>
        <p:spPr/>
        <p:txBody>
          <a:bodyPr/>
          <a:lstStyle/>
          <a:p>
            <a:fld id="{D51A8E8C-7000-4BD7-A278-0C1355790446}" type="slidenum">
              <a:rPr lang="en-US" smtClean="0"/>
              <a:pPr/>
              <a:t>23</a:t>
            </a:fld>
            <a:endParaRPr lang="en-US"/>
          </a:p>
        </p:txBody>
      </p:sp>
    </p:spTree>
    <p:extLst>
      <p:ext uri="{BB962C8B-B14F-4D97-AF65-F5344CB8AC3E}">
        <p14:creationId xmlns:p14="http://schemas.microsoft.com/office/powerpoint/2010/main" val="1098324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24</a:t>
            </a:fld>
            <a:endParaRPr lang="en-US"/>
          </a:p>
        </p:txBody>
      </p:sp>
    </p:spTree>
    <p:extLst>
      <p:ext uri="{BB962C8B-B14F-4D97-AF65-F5344CB8AC3E}">
        <p14:creationId xmlns:p14="http://schemas.microsoft.com/office/powerpoint/2010/main" val="2461845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a:t>A DJI Phantom UAV for aerial photography</a:t>
            </a:r>
            <a:endParaRPr lang="hu-HU" dirty="0"/>
          </a:p>
          <a:p>
            <a:r>
              <a:rPr lang="hu-HU" dirty="0" err="1"/>
              <a:t>Lots</a:t>
            </a:r>
            <a:r>
              <a:rPr lang="hu-HU" dirty="0"/>
              <a:t> of </a:t>
            </a:r>
            <a:r>
              <a:rPr lang="hu-HU" dirty="0" err="1"/>
              <a:t>sensors</a:t>
            </a:r>
            <a:endParaRPr lang="hu-HU" dirty="0"/>
          </a:p>
          <a:p>
            <a:r>
              <a:rPr lang="hu-HU" dirty="0" err="1"/>
              <a:t>Expensive</a:t>
            </a:r>
            <a:endParaRPr lang="hu-HU" dirty="0"/>
          </a:p>
          <a:p>
            <a:r>
              <a:rPr lang="hu-HU" dirty="0" err="1"/>
              <a:t>Easy</a:t>
            </a:r>
            <a:r>
              <a:rPr lang="hu-HU" dirty="0"/>
              <a:t> </a:t>
            </a:r>
            <a:r>
              <a:rPr lang="hu-HU" dirty="0" err="1"/>
              <a:t>to</a:t>
            </a:r>
            <a:r>
              <a:rPr lang="hu-HU" dirty="0"/>
              <a:t> </a:t>
            </a:r>
            <a:r>
              <a:rPr lang="hu-HU" dirty="0" err="1"/>
              <a:t>use</a:t>
            </a:r>
            <a:endParaRPr lang="hu-HU" dirty="0"/>
          </a:p>
          <a:p>
            <a:r>
              <a:rPr lang="hu-HU" dirty="0" err="1"/>
              <a:t>Like</a:t>
            </a:r>
            <a:r>
              <a:rPr lang="hu-HU" dirty="0"/>
              <a:t> </a:t>
            </a:r>
            <a:r>
              <a:rPr lang="hu-HU" dirty="0" err="1"/>
              <a:t>the</a:t>
            </a:r>
            <a:r>
              <a:rPr lang="hu-HU" dirty="0"/>
              <a:t> </a:t>
            </a:r>
            <a:r>
              <a:rPr lang="hu-HU" dirty="0" err="1"/>
              <a:t>iphone</a:t>
            </a:r>
            <a:endParaRPr lang="hu-HU" dirty="0"/>
          </a:p>
          <a:p>
            <a:endParaRPr lang="hu-HU" dirty="0"/>
          </a:p>
          <a:p>
            <a:r>
              <a:rPr lang="hu-HU" dirty="0" err="1"/>
              <a:t>You</a:t>
            </a:r>
            <a:r>
              <a:rPr lang="hu-HU" dirty="0"/>
              <a:t> </a:t>
            </a:r>
            <a:r>
              <a:rPr lang="hu-HU" dirty="0" err="1"/>
              <a:t>can</a:t>
            </a:r>
            <a:r>
              <a:rPr lang="hu-HU" dirty="0"/>
              <a:t> </a:t>
            </a:r>
            <a:r>
              <a:rPr lang="hu-HU" dirty="0" err="1"/>
              <a:t>not</a:t>
            </a:r>
            <a:r>
              <a:rPr lang="hu-HU" dirty="0"/>
              <a:t> </a:t>
            </a:r>
            <a:r>
              <a:rPr lang="hu-HU" dirty="0" err="1"/>
              <a:t>modify</a:t>
            </a:r>
            <a:r>
              <a:rPr lang="hu-HU" dirty="0"/>
              <a:t> </a:t>
            </a:r>
            <a:r>
              <a:rPr lang="hu-HU" dirty="0" err="1"/>
              <a:t>the</a:t>
            </a:r>
            <a:r>
              <a:rPr lang="hu-HU" dirty="0"/>
              <a:t> </a:t>
            </a:r>
            <a:r>
              <a:rPr lang="hu-HU" dirty="0" err="1"/>
              <a:t>structure</a:t>
            </a:r>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25</a:t>
            </a:fld>
            <a:endParaRPr lang="en-US"/>
          </a:p>
        </p:txBody>
      </p:sp>
    </p:spTree>
    <p:extLst>
      <p:ext uri="{BB962C8B-B14F-4D97-AF65-F5344CB8AC3E}">
        <p14:creationId xmlns:p14="http://schemas.microsoft.com/office/powerpoint/2010/main" val="1756682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a:t>A General Atomics MQ-9 Reaper, a hunter-killer surveillance UAV</a:t>
            </a:r>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26</a:t>
            </a:fld>
            <a:endParaRPr lang="en-US"/>
          </a:p>
        </p:txBody>
      </p:sp>
    </p:spTree>
    <p:extLst>
      <p:ext uri="{BB962C8B-B14F-4D97-AF65-F5344CB8AC3E}">
        <p14:creationId xmlns:p14="http://schemas.microsoft.com/office/powerpoint/2010/main" val="1574163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This</a:t>
            </a:r>
            <a:r>
              <a:rPr lang="hu-HU" dirty="0"/>
              <a:t> is </a:t>
            </a:r>
            <a:r>
              <a:rPr lang="hu-HU" dirty="0" err="1"/>
              <a:t>not</a:t>
            </a:r>
            <a:r>
              <a:rPr lang="hu-HU" dirty="0"/>
              <a:t> a </a:t>
            </a:r>
            <a:r>
              <a:rPr lang="hu-HU" dirty="0" err="1"/>
              <a:t>cargo</a:t>
            </a:r>
            <a:endParaRPr lang="hu-HU" dirty="0"/>
          </a:p>
          <a:p>
            <a:r>
              <a:rPr lang="hu-HU" dirty="0" err="1"/>
              <a:t>It</a:t>
            </a:r>
            <a:r>
              <a:rPr lang="hu-HU" dirty="0"/>
              <a:t> </a:t>
            </a:r>
            <a:r>
              <a:rPr lang="hu-HU" dirty="0" err="1"/>
              <a:t>can</a:t>
            </a:r>
            <a:r>
              <a:rPr lang="hu-HU" dirty="0"/>
              <a:t> </a:t>
            </a:r>
            <a:r>
              <a:rPr lang="hu-HU" dirty="0" err="1"/>
              <a:t>fly</a:t>
            </a:r>
            <a:r>
              <a:rPr lang="hu-HU" dirty="0"/>
              <a:t> </a:t>
            </a:r>
            <a:r>
              <a:rPr lang="hu-HU" dirty="0" err="1"/>
              <a:t>longer</a:t>
            </a:r>
            <a:r>
              <a:rPr lang="hu-HU" dirty="0"/>
              <a:t> </a:t>
            </a:r>
            <a:r>
              <a:rPr lang="hu-HU" dirty="0" err="1"/>
              <a:t>distances</a:t>
            </a:r>
            <a:endParaRPr lang="hu-HU" dirty="0"/>
          </a:p>
          <a:p>
            <a:r>
              <a:rPr lang="hu-HU" dirty="0" err="1"/>
              <a:t>Can</a:t>
            </a:r>
            <a:r>
              <a:rPr lang="hu-HU" dirty="0"/>
              <a:t> </a:t>
            </a:r>
            <a:r>
              <a:rPr lang="hu-HU" dirty="0" err="1"/>
              <a:t>not</a:t>
            </a:r>
            <a:r>
              <a:rPr lang="hu-HU" dirty="0"/>
              <a:t> </a:t>
            </a:r>
            <a:r>
              <a:rPr lang="hu-HU" dirty="0" err="1"/>
              <a:t>hower</a:t>
            </a:r>
            <a:endParaRPr lang="hu-HU" dirty="0"/>
          </a:p>
          <a:p>
            <a:r>
              <a:rPr lang="hu-HU" dirty="0" err="1"/>
              <a:t>Difficult</a:t>
            </a:r>
            <a:r>
              <a:rPr lang="hu-HU" dirty="0"/>
              <a:t> </a:t>
            </a:r>
            <a:r>
              <a:rPr lang="hu-HU" dirty="0" err="1"/>
              <a:t>to</a:t>
            </a:r>
            <a:r>
              <a:rPr lang="hu-HU" dirty="0"/>
              <a:t> </a:t>
            </a:r>
            <a:r>
              <a:rPr lang="hu-HU" dirty="0" err="1"/>
              <a:t>take</a:t>
            </a:r>
            <a:r>
              <a:rPr lang="hu-HU" dirty="0"/>
              <a:t> </a:t>
            </a:r>
            <a:r>
              <a:rPr lang="hu-HU" dirty="0" err="1"/>
              <a:t>off</a:t>
            </a:r>
            <a:r>
              <a:rPr lang="hu-HU" dirty="0"/>
              <a:t> and </a:t>
            </a:r>
            <a:r>
              <a:rPr lang="hu-HU" dirty="0" err="1"/>
              <a:t>land</a:t>
            </a:r>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27</a:t>
            </a:fld>
            <a:endParaRPr lang="en-US"/>
          </a:p>
        </p:txBody>
      </p:sp>
    </p:spTree>
    <p:extLst>
      <p:ext uri="{BB962C8B-B14F-4D97-AF65-F5344CB8AC3E}">
        <p14:creationId xmlns:p14="http://schemas.microsoft.com/office/powerpoint/2010/main" val="2802670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Expirimental</a:t>
            </a:r>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28</a:t>
            </a:fld>
            <a:endParaRPr lang="en-US"/>
          </a:p>
        </p:txBody>
      </p:sp>
    </p:spTree>
    <p:extLst>
      <p:ext uri="{BB962C8B-B14F-4D97-AF65-F5344CB8AC3E}">
        <p14:creationId xmlns:p14="http://schemas.microsoft.com/office/powerpoint/2010/main" val="36256878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Professional </a:t>
            </a:r>
            <a:r>
              <a:rPr lang="hu-HU" dirty="0" err="1"/>
              <a:t>use</a:t>
            </a:r>
            <a:endParaRPr lang="hu-HU" dirty="0"/>
          </a:p>
          <a:p>
            <a:r>
              <a:rPr lang="hu-HU" dirty="0" err="1"/>
              <a:t>Foldable</a:t>
            </a:r>
            <a:r>
              <a:rPr lang="hu-HU" dirty="0"/>
              <a:t> </a:t>
            </a:r>
            <a:r>
              <a:rPr lang="hu-HU" dirty="0" err="1"/>
              <a:t>arms</a:t>
            </a:r>
            <a:endParaRPr lang="hu-HU" dirty="0"/>
          </a:p>
          <a:p>
            <a:pPr marL="0" marR="0" lvl="0" indent="0" algn="l" defTabSz="914400" rtl="0" eaLnBrk="1" fontAlgn="auto" latinLnBrk="0" hangingPunct="1">
              <a:lnSpc>
                <a:spcPct val="100000"/>
              </a:lnSpc>
              <a:spcBef>
                <a:spcPts val="0"/>
              </a:spcBef>
              <a:spcAft>
                <a:spcPts val="0"/>
              </a:spcAft>
              <a:buClrTx/>
              <a:buSzTx/>
              <a:buFontTx/>
              <a:buNone/>
              <a:tabLst/>
              <a:defRPr/>
            </a:pPr>
            <a:r>
              <a:rPr lang="hu-HU" sz="1200" b="0" i="0" kern="1200" dirty="0" err="1">
                <a:solidFill>
                  <a:schemeClr val="tx1"/>
                </a:solidFill>
                <a:effectLst/>
                <a:latin typeface="+mn-lt"/>
                <a:ea typeface="+mn-ea"/>
                <a:cs typeface="+mn-cs"/>
              </a:rPr>
              <a:t>Retractable</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Landing</a:t>
            </a:r>
            <a:r>
              <a:rPr lang="hu-HU" sz="1200" b="0" i="0" kern="1200" dirty="0">
                <a:solidFill>
                  <a:schemeClr val="tx1"/>
                </a:solidFill>
                <a:effectLst/>
                <a:latin typeface="+mn-lt"/>
                <a:ea typeface="+mn-ea"/>
                <a:cs typeface="+mn-cs"/>
              </a:rPr>
              <a:t> </a:t>
            </a:r>
            <a:r>
              <a:rPr lang="hu-HU" sz="1200" b="0" i="0" kern="1200" dirty="0" err="1">
                <a:solidFill>
                  <a:schemeClr val="tx1"/>
                </a:solidFill>
                <a:effectLst/>
                <a:latin typeface="+mn-lt"/>
                <a:ea typeface="+mn-ea"/>
                <a:cs typeface="+mn-cs"/>
              </a:rPr>
              <a:t>Gear</a:t>
            </a:r>
            <a:endParaRPr lang="hu-HU"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Weighing just 4.4kg, the S1000+ has a maximum takeoff weight of 11kg</a:t>
            </a:r>
            <a:endParaRPr lang="hu-HU"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 can fly for up to 15 minutes.</a:t>
            </a:r>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29</a:t>
            </a:fld>
            <a:endParaRPr lang="en-US"/>
          </a:p>
        </p:txBody>
      </p:sp>
    </p:spTree>
    <p:extLst>
      <p:ext uri="{BB962C8B-B14F-4D97-AF65-F5344CB8AC3E}">
        <p14:creationId xmlns:p14="http://schemas.microsoft.com/office/powerpoint/2010/main" val="8988989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30</a:t>
            </a:fld>
            <a:endParaRPr lang="en-US"/>
          </a:p>
        </p:txBody>
      </p:sp>
    </p:spTree>
    <p:extLst>
      <p:ext uri="{BB962C8B-B14F-4D97-AF65-F5344CB8AC3E}">
        <p14:creationId xmlns:p14="http://schemas.microsoft.com/office/powerpoint/2010/main" val="3516838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Earthquake</a:t>
            </a:r>
            <a:endParaRPr lang="hu-HU" dirty="0"/>
          </a:p>
          <a:p>
            <a:r>
              <a:rPr lang="hu-HU" dirty="0" err="1"/>
              <a:t>Some</a:t>
            </a:r>
            <a:r>
              <a:rPr lang="hu-HU" dirty="0"/>
              <a:t> </a:t>
            </a:r>
            <a:r>
              <a:rPr lang="hu-HU" dirty="0" err="1"/>
              <a:t>areas</a:t>
            </a:r>
            <a:r>
              <a:rPr lang="hu-HU" dirty="0"/>
              <a:t> </a:t>
            </a:r>
            <a:r>
              <a:rPr lang="hu-HU" dirty="0" err="1"/>
              <a:t>are</a:t>
            </a:r>
            <a:r>
              <a:rPr lang="hu-HU" dirty="0"/>
              <a:t> </a:t>
            </a:r>
            <a:r>
              <a:rPr lang="hu-HU" dirty="0" err="1"/>
              <a:t>hard</a:t>
            </a:r>
            <a:r>
              <a:rPr lang="hu-HU" dirty="0"/>
              <a:t> </a:t>
            </a:r>
            <a:r>
              <a:rPr lang="hu-HU" dirty="0" err="1"/>
              <a:t>to</a:t>
            </a:r>
            <a:r>
              <a:rPr lang="hu-HU" dirty="0"/>
              <a:t> </a:t>
            </a:r>
            <a:r>
              <a:rPr lang="hu-HU" dirty="0" err="1"/>
              <a:t>approach</a:t>
            </a:r>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4</a:t>
            </a:fld>
            <a:endParaRPr lang="en-US"/>
          </a:p>
        </p:txBody>
      </p:sp>
    </p:spTree>
    <p:extLst>
      <p:ext uri="{BB962C8B-B14F-4D97-AF65-F5344CB8AC3E}">
        <p14:creationId xmlns:p14="http://schemas.microsoft.com/office/powerpoint/2010/main" val="541680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Book Antiqua" panose="02040602050305030304" pitchFamily="18" charset="0"/>
              </a:rPr>
              <a:t>Ad hoc airspace</a:t>
            </a:r>
            <a:r>
              <a:rPr lang="hu-HU" dirty="0">
                <a:solidFill>
                  <a:srgbClr val="002060"/>
                </a:solidFill>
                <a:latin typeface="Book Antiqua" panose="02040602050305030304" pitchFamily="18" charset="0"/>
              </a:rPr>
              <a:t> is </a:t>
            </a:r>
            <a:r>
              <a:rPr lang="hu-HU" dirty="0" err="1">
                <a:solidFill>
                  <a:srgbClr val="002060"/>
                </a:solidFill>
                <a:latin typeface="Book Antiqua" panose="02040602050305030304" pitchFamily="18" charset="0"/>
              </a:rPr>
              <a:t>for</a:t>
            </a:r>
            <a:r>
              <a:rPr lang="hu-HU" dirty="0">
                <a:solidFill>
                  <a:srgbClr val="002060"/>
                </a:solidFill>
                <a:latin typeface="Book Antiqua" panose="02040602050305030304" pitchFamily="18" charset="0"/>
              </a:rPr>
              <a:t> UAV-s, </a:t>
            </a:r>
            <a:r>
              <a:rPr lang="hu-HU" dirty="0" err="1">
                <a:solidFill>
                  <a:srgbClr val="002060"/>
                </a:solidFill>
                <a:latin typeface="Book Antiqua" panose="02040602050305030304" pitchFamily="18" charset="0"/>
              </a:rPr>
              <a:t>parachute</a:t>
            </a:r>
            <a:r>
              <a:rPr lang="hu-HU" dirty="0">
                <a:solidFill>
                  <a:srgbClr val="002060"/>
                </a:solidFill>
                <a:latin typeface="Book Antiqua" panose="02040602050305030304" pitchFamily="18" charset="0"/>
              </a:rPr>
              <a:t> </a:t>
            </a:r>
            <a:r>
              <a:rPr lang="hu-HU" dirty="0" err="1">
                <a:solidFill>
                  <a:srgbClr val="002060"/>
                </a:solidFill>
                <a:latin typeface="Book Antiqua" panose="02040602050305030304" pitchFamily="18" charset="0"/>
              </a:rPr>
              <a:t>jumps</a:t>
            </a:r>
            <a:r>
              <a:rPr lang="hu-HU" dirty="0">
                <a:solidFill>
                  <a:srgbClr val="002060"/>
                </a:solidFill>
                <a:latin typeface="Book Antiqua" panose="02040602050305030304" pitchFamily="18" charset="0"/>
              </a:rPr>
              <a:t>, </a:t>
            </a:r>
            <a:r>
              <a:rPr lang="hu-HU" dirty="0" err="1">
                <a:solidFill>
                  <a:srgbClr val="002060"/>
                </a:solidFill>
                <a:latin typeface="Book Antiqua" panose="02040602050305030304" pitchFamily="18" charset="0"/>
              </a:rPr>
              <a:t>fireworks</a:t>
            </a:r>
            <a:endParaRPr lang="hu-HU" dirty="0">
              <a:solidFill>
                <a:srgbClr val="002060"/>
              </a:solidFill>
              <a:latin typeface="Book Antiqua" panose="02040602050305030304" pitchFamily="18" charset="0"/>
            </a:endParaRPr>
          </a:p>
          <a:p>
            <a:r>
              <a:rPr lang="hu-HU" dirty="0" err="1"/>
              <a:t>Only</a:t>
            </a:r>
            <a:r>
              <a:rPr lang="hu-HU" dirty="0"/>
              <a:t> a </a:t>
            </a:r>
            <a:r>
              <a:rPr lang="hu-HU" dirty="0" err="1"/>
              <a:t>few</a:t>
            </a:r>
            <a:r>
              <a:rPr lang="hu-HU" dirty="0"/>
              <a:t> </a:t>
            </a:r>
            <a:r>
              <a:rPr lang="hu-HU" dirty="0" err="1"/>
              <a:t>company</a:t>
            </a:r>
            <a:r>
              <a:rPr lang="hu-HU" dirty="0"/>
              <a:t> </a:t>
            </a:r>
            <a:r>
              <a:rPr lang="hu-HU" dirty="0" err="1"/>
              <a:t>requires</a:t>
            </a:r>
            <a:r>
              <a:rPr lang="hu-HU" dirty="0"/>
              <a:t> </a:t>
            </a:r>
            <a:r>
              <a:rPr lang="hu-HU" dirty="0" err="1"/>
              <a:t>airspace</a:t>
            </a:r>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31</a:t>
            </a:fld>
            <a:endParaRPr lang="en-US"/>
          </a:p>
        </p:txBody>
      </p:sp>
    </p:spTree>
    <p:extLst>
      <p:ext uri="{BB962C8B-B14F-4D97-AF65-F5344CB8AC3E}">
        <p14:creationId xmlns:p14="http://schemas.microsoft.com/office/powerpoint/2010/main" val="345081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It</a:t>
            </a:r>
            <a:r>
              <a:rPr lang="hu-HU" dirty="0"/>
              <a:t> is a </a:t>
            </a:r>
            <a:r>
              <a:rPr lang="hu-HU" dirty="0" err="1"/>
              <a:t>modifiable</a:t>
            </a:r>
            <a:r>
              <a:rPr lang="hu-HU" dirty="0"/>
              <a:t> UAV, </a:t>
            </a:r>
            <a:r>
              <a:rPr lang="hu-HU" dirty="0" err="1"/>
              <a:t>we</a:t>
            </a:r>
            <a:r>
              <a:rPr lang="hu-HU" dirty="0"/>
              <a:t> </a:t>
            </a:r>
            <a:r>
              <a:rPr lang="hu-HU" dirty="0" err="1"/>
              <a:t>can</a:t>
            </a:r>
            <a:r>
              <a:rPr lang="hu-HU" dirty="0"/>
              <a:t> </a:t>
            </a:r>
            <a:r>
              <a:rPr lang="hu-HU" dirty="0" err="1"/>
              <a:t>install</a:t>
            </a:r>
            <a:r>
              <a:rPr lang="hu-HU" dirty="0"/>
              <a:t> </a:t>
            </a:r>
            <a:r>
              <a:rPr lang="hu-HU" dirty="0" err="1"/>
              <a:t>differet</a:t>
            </a:r>
            <a:r>
              <a:rPr lang="hu-HU" dirty="0"/>
              <a:t> </a:t>
            </a:r>
            <a:r>
              <a:rPr lang="hu-HU" dirty="0" err="1"/>
              <a:t>instruments</a:t>
            </a:r>
            <a:r>
              <a:rPr lang="hu-HU" dirty="0"/>
              <a:t>, </a:t>
            </a:r>
            <a:r>
              <a:rPr lang="hu-HU" dirty="0" err="1"/>
              <a:t>it</a:t>
            </a:r>
            <a:r>
              <a:rPr lang="hu-HU" dirty="0"/>
              <a:t> is </a:t>
            </a:r>
            <a:r>
              <a:rPr lang="hu-HU" dirty="0" err="1"/>
              <a:t>the</a:t>
            </a:r>
            <a:r>
              <a:rPr lang="hu-HU" dirty="0"/>
              <a:t> </a:t>
            </a:r>
            <a:r>
              <a:rPr lang="hu-HU" dirty="0" err="1"/>
              <a:t>best</a:t>
            </a:r>
            <a:r>
              <a:rPr lang="hu-HU" dirty="0"/>
              <a:t> in </a:t>
            </a:r>
            <a:r>
              <a:rPr lang="hu-HU" dirty="0" err="1"/>
              <a:t>case</a:t>
            </a:r>
            <a:r>
              <a:rPr lang="hu-HU" dirty="0"/>
              <a:t> of a </a:t>
            </a:r>
            <a:r>
              <a:rPr lang="hu-HU" dirty="0" err="1"/>
              <a:t>natural</a:t>
            </a:r>
            <a:r>
              <a:rPr lang="hu-HU" dirty="0"/>
              <a:t> </a:t>
            </a:r>
            <a:r>
              <a:rPr lang="hu-HU" dirty="0" err="1"/>
              <a:t>disaster</a:t>
            </a:r>
            <a:endParaRPr lang="hu-HU" dirty="0"/>
          </a:p>
          <a:p>
            <a:endParaRPr lang="hu-HU" dirty="0"/>
          </a:p>
          <a:p>
            <a:r>
              <a:rPr lang="hu-HU" dirty="0" err="1"/>
              <a:t>Carbon</a:t>
            </a:r>
            <a:r>
              <a:rPr lang="hu-HU" dirty="0"/>
              <a:t> </a:t>
            </a:r>
            <a:r>
              <a:rPr lang="hu-HU" dirty="0" err="1"/>
              <a:t>fiber</a:t>
            </a:r>
            <a:r>
              <a:rPr lang="hu-HU" dirty="0"/>
              <a:t> </a:t>
            </a:r>
            <a:r>
              <a:rPr lang="hu-HU" dirty="0" err="1"/>
              <a:t>composite</a:t>
            </a:r>
            <a:endParaRPr lang="hu-HU" dirty="0"/>
          </a:p>
          <a:p>
            <a:r>
              <a:rPr lang="hu-HU" dirty="0" err="1"/>
              <a:t>Shields</a:t>
            </a:r>
            <a:r>
              <a:rPr lang="hu-HU" dirty="0"/>
              <a:t> </a:t>
            </a:r>
            <a:r>
              <a:rPr lang="hu-HU" dirty="0" err="1"/>
              <a:t>the</a:t>
            </a:r>
            <a:r>
              <a:rPr lang="hu-HU" dirty="0"/>
              <a:t> </a:t>
            </a:r>
            <a:r>
              <a:rPr lang="hu-HU" dirty="0" err="1"/>
              <a:t>electromagnetic</a:t>
            </a:r>
            <a:r>
              <a:rPr lang="hu-HU" dirty="0"/>
              <a:t> </a:t>
            </a:r>
            <a:r>
              <a:rPr lang="hu-HU" dirty="0" err="1"/>
              <a:t>space</a:t>
            </a:r>
            <a:endParaRPr lang="hu-HU" dirty="0"/>
          </a:p>
          <a:p>
            <a:r>
              <a:rPr lang="en-US" dirty="0"/>
              <a:t>Stronger and lighter than steel</a:t>
            </a:r>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32</a:t>
            </a:fld>
            <a:endParaRPr lang="en-US"/>
          </a:p>
        </p:txBody>
      </p:sp>
    </p:spTree>
    <p:extLst>
      <p:ext uri="{BB962C8B-B14F-4D97-AF65-F5344CB8AC3E}">
        <p14:creationId xmlns:p14="http://schemas.microsoft.com/office/powerpoint/2010/main" val="1276077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Li-Po</a:t>
            </a:r>
            <a:r>
              <a:rPr lang="hu-HU" dirty="0"/>
              <a:t> is </a:t>
            </a:r>
            <a:r>
              <a:rPr lang="hu-HU" dirty="0" err="1"/>
              <a:t>the</a:t>
            </a:r>
            <a:r>
              <a:rPr lang="hu-HU" dirty="0"/>
              <a:t> most </a:t>
            </a:r>
            <a:r>
              <a:rPr lang="hu-HU" dirty="0" err="1"/>
              <a:t>used</a:t>
            </a:r>
            <a:r>
              <a:rPr lang="hu-HU" dirty="0"/>
              <a:t> </a:t>
            </a:r>
            <a:r>
              <a:rPr lang="hu-HU" dirty="0" err="1"/>
              <a:t>battery</a:t>
            </a:r>
            <a:endParaRPr lang="hu-HU" dirty="0"/>
          </a:p>
          <a:p>
            <a:r>
              <a:rPr lang="en-US" dirty="0"/>
              <a:t>They are in serial connection</a:t>
            </a:r>
            <a:r>
              <a:rPr lang="hu-HU" dirty="0"/>
              <a:t> </a:t>
            </a:r>
            <a:r>
              <a:rPr lang="hu-HU" dirty="0" err="1"/>
              <a:t>under</a:t>
            </a:r>
            <a:r>
              <a:rPr lang="hu-HU" dirty="0"/>
              <a:t> </a:t>
            </a:r>
            <a:r>
              <a:rPr lang="hu-HU" dirty="0" err="1"/>
              <a:t>the</a:t>
            </a:r>
            <a:r>
              <a:rPr lang="hu-HU" dirty="0"/>
              <a:t> </a:t>
            </a:r>
            <a:r>
              <a:rPr lang="hu-HU" dirty="0" err="1"/>
              <a:t>coverage</a:t>
            </a:r>
            <a:endParaRPr lang="hu-HU" dirty="0"/>
          </a:p>
          <a:p>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34</a:t>
            </a:fld>
            <a:endParaRPr lang="en-US"/>
          </a:p>
        </p:txBody>
      </p:sp>
    </p:spTree>
    <p:extLst>
      <p:ext uri="{BB962C8B-B14F-4D97-AF65-F5344CB8AC3E}">
        <p14:creationId xmlns:p14="http://schemas.microsoft.com/office/powerpoint/2010/main" val="266960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These</a:t>
            </a:r>
            <a:r>
              <a:rPr lang="hu-HU" dirty="0"/>
              <a:t> </a:t>
            </a:r>
            <a:r>
              <a:rPr lang="hu-HU" dirty="0" err="1"/>
              <a:t>are</a:t>
            </a:r>
            <a:r>
              <a:rPr lang="hu-HU" dirty="0"/>
              <a:t> </a:t>
            </a:r>
            <a:r>
              <a:rPr lang="hu-HU" dirty="0" err="1"/>
              <a:t>very</a:t>
            </a:r>
            <a:r>
              <a:rPr lang="hu-HU" dirty="0"/>
              <a:t> </a:t>
            </a:r>
            <a:r>
              <a:rPr lang="hu-HU" dirty="0" err="1"/>
              <a:t>tipical</a:t>
            </a:r>
            <a:r>
              <a:rPr lang="hu-HU" dirty="0"/>
              <a:t> </a:t>
            </a:r>
            <a:r>
              <a:rPr lang="hu-HU" dirty="0" err="1"/>
              <a:t>parameters</a:t>
            </a:r>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35</a:t>
            </a:fld>
            <a:endParaRPr lang="en-US"/>
          </a:p>
        </p:txBody>
      </p:sp>
    </p:spTree>
    <p:extLst>
      <p:ext uri="{BB962C8B-B14F-4D97-AF65-F5344CB8AC3E}">
        <p14:creationId xmlns:p14="http://schemas.microsoft.com/office/powerpoint/2010/main" val="1925062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These</a:t>
            </a:r>
            <a:r>
              <a:rPr lang="hu-HU" dirty="0"/>
              <a:t> </a:t>
            </a:r>
            <a:r>
              <a:rPr lang="hu-HU" dirty="0" err="1"/>
              <a:t>are</a:t>
            </a:r>
            <a:r>
              <a:rPr lang="hu-HU" dirty="0"/>
              <a:t> </a:t>
            </a:r>
            <a:r>
              <a:rPr lang="hu-HU" dirty="0" err="1"/>
              <a:t>very</a:t>
            </a:r>
            <a:r>
              <a:rPr lang="hu-HU" dirty="0"/>
              <a:t> </a:t>
            </a:r>
            <a:r>
              <a:rPr lang="hu-HU" dirty="0" err="1"/>
              <a:t>tipical</a:t>
            </a:r>
            <a:r>
              <a:rPr lang="hu-HU" dirty="0"/>
              <a:t> </a:t>
            </a:r>
            <a:r>
              <a:rPr lang="hu-HU" dirty="0" err="1"/>
              <a:t>parameters</a:t>
            </a:r>
            <a:endParaRPr lang="hu-HU" dirty="0"/>
          </a:p>
          <a:p>
            <a:r>
              <a:rPr lang="hu-HU" dirty="0" err="1"/>
              <a:t>This</a:t>
            </a:r>
            <a:r>
              <a:rPr lang="hu-HU" dirty="0"/>
              <a:t> </a:t>
            </a:r>
            <a:r>
              <a:rPr lang="hu-HU" dirty="0" err="1"/>
              <a:t>flight</a:t>
            </a:r>
            <a:r>
              <a:rPr lang="hu-HU" dirty="0"/>
              <a:t> </a:t>
            </a:r>
            <a:r>
              <a:rPr lang="hu-HU" dirty="0" err="1"/>
              <a:t>time</a:t>
            </a:r>
            <a:r>
              <a:rPr lang="hu-HU" dirty="0"/>
              <a:t> is </a:t>
            </a:r>
            <a:r>
              <a:rPr lang="hu-HU" dirty="0" err="1"/>
              <a:t>enough</a:t>
            </a:r>
            <a:r>
              <a:rPr lang="hu-HU" dirty="0"/>
              <a:t> </a:t>
            </a:r>
            <a:r>
              <a:rPr lang="hu-HU" dirty="0" err="1"/>
              <a:t>for</a:t>
            </a:r>
            <a:r>
              <a:rPr lang="hu-HU" dirty="0"/>
              <a:t> most of </a:t>
            </a:r>
            <a:r>
              <a:rPr lang="hu-HU" dirty="0" err="1"/>
              <a:t>the</a:t>
            </a:r>
            <a:r>
              <a:rPr lang="hu-HU" dirty="0"/>
              <a:t> </a:t>
            </a:r>
            <a:r>
              <a:rPr lang="hu-HU" dirty="0" err="1"/>
              <a:t>missions</a:t>
            </a:r>
            <a:r>
              <a:rPr lang="hu-HU" dirty="0"/>
              <a:t>.</a:t>
            </a:r>
          </a:p>
          <a:p>
            <a:r>
              <a:rPr lang="hu-HU" dirty="0"/>
              <a:t>The </a:t>
            </a:r>
            <a:r>
              <a:rPr lang="hu-HU" dirty="0" err="1"/>
              <a:t>max</a:t>
            </a:r>
            <a:r>
              <a:rPr lang="hu-HU" dirty="0"/>
              <a:t> </a:t>
            </a:r>
            <a:r>
              <a:rPr lang="hu-HU" dirty="0" err="1"/>
              <a:t>speed</a:t>
            </a:r>
            <a:r>
              <a:rPr lang="hu-HU" dirty="0"/>
              <a:t> </a:t>
            </a:r>
            <a:r>
              <a:rPr lang="hu-HU" dirty="0" err="1"/>
              <a:t>for</a:t>
            </a:r>
            <a:r>
              <a:rPr lang="hu-HU" dirty="0"/>
              <a:t> </a:t>
            </a:r>
            <a:r>
              <a:rPr lang="hu-HU" dirty="0" err="1"/>
              <a:t>multicopters</a:t>
            </a:r>
            <a:r>
              <a:rPr lang="hu-HU" dirty="0"/>
              <a:t> is </a:t>
            </a:r>
            <a:r>
              <a:rPr lang="hu-HU" dirty="0" err="1"/>
              <a:t>above</a:t>
            </a:r>
            <a:r>
              <a:rPr lang="hu-HU" dirty="0"/>
              <a:t> 100 </a:t>
            </a:r>
            <a:r>
              <a:rPr lang="hu-HU" dirty="0" err="1"/>
              <a:t>kmph</a:t>
            </a:r>
            <a:endParaRPr lang="hu-HU" dirty="0"/>
          </a:p>
          <a:p>
            <a:r>
              <a:rPr lang="hu-HU" dirty="0" err="1"/>
              <a:t>Descnet</a:t>
            </a:r>
            <a:r>
              <a:rPr lang="hu-HU" dirty="0"/>
              <a:t> </a:t>
            </a:r>
            <a:r>
              <a:rPr lang="hu-HU" dirty="0" err="1"/>
              <a:t>speed</a:t>
            </a:r>
            <a:r>
              <a:rPr lang="hu-HU" dirty="0"/>
              <a:t> is </a:t>
            </a:r>
            <a:r>
              <a:rPr lang="hu-HU" dirty="0" err="1"/>
              <a:t>low</a:t>
            </a:r>
            <a:r>
              <a:rPr lang="hu-HU" dirty="0"/>
              <a:t>, </a:t>
            </a:r>
            <a:r>
              <a:rPr lang="hu-HU" dirty="0" err="1"/>
              <a:t>because</a:t>
            </a:r>
            <a:r>
              <a:rPr lang="hu-HU" dirty="0"/>
              <a:t> of </a:t>
            </a:r>
            <a:r>
              <a:rPr lang="hu-HU" dirty="0" err="1"/>
              <a:t>the</a:t>
            </a:r>
            <a:r>
              <a:rPr lang="hu-HU" dirty="0"/>
              <a:t> </a:t>
            </a:r>
            <a:r>
              <a:rPr lang="hu-HU" dirty="0" err="1"/>
              <a:t>turbulence</a:t>
            </a:r>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36</a:t>
            </a:fld>
            <a:endParaRPr lang="en-US"/>
          </a:p>
        </p:txBody>
      </p:sp>
    </p:spTree>
    <p:extLst>
      <p:ext uri="{BB962C8B-B14F-4D97-AF65-F5344CB8AC3E}">
        <p14:creationId xmlns:p14="http://schemas.microsoft.com/office/powerpoint/2010/main" val="17995998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It</a:t>
            </a:r>
            <a:r>
              <a:rPr lang="hu-HU" dirty="0"/>
              <a:t> has 6 </a:t>
            </a:r>
            <a:r>
              <a:rPr lang="hu-HU" dirty="0" err="1"/>
              <a:t>cells</a:t>
            </a:r>
            <a:endParaRPr lang="hu-HU" dirty="0"/>
          </a:p>
          <a:p>
            <a:r>
              <a:rPr lang="hu-HU" dirty="0" err="1"/>
              <a:t>It</a:t>
            </a:r>
            <a:r>
              <a:rPr lang="hu-HU" dirty="0"/>
              <a:t> </a:t>
            </a:r>
            <a:r>
              <a:rPr lang="hu-HU" dirty="0" err="1"/>
              <a:t>requires</a:t>
            </a:r>
            <a:r>
              <a:rPr lang="hu-HU" dirty="0"/>
              <a:t> </a:t>
            </a:r>
            <a:r>
              <a:rPr lang="hu-HU" dirty="0" err="1"/>
              <a:t>balanced</a:t>
            </a:r>
            <a:r>
              <a:rPr lang="hu-HU" dirty="0"/>
              <a:t> </a:t>
            </a:r>
            <a:r>
              <a:rPr lang="hu-HU" dirty="0" err="1"/>
              <a:t>charging</a:t>
            </a:r>
            <a:endParaRPr lang="hu-HU" dirty="0"/>
          </a:p>
          <a:p>
            <a:r>
              <a:rPr lang="hu-HU" dirty="0" err="1"/>
              <a:t>Full</a:t>
            </a:r>
            <a:r>
              <a:rPr lang="hu-HU" dirty="0"/>
              <a:t> </a:t>
            </a:r>
            <a:r>
              <a:rPr lang="hu-HU" dirty="0" err="1"/>
              <a:t>charge</a:t>
            </a:r>
            <a:r>
              <a:rPr lang="hu-HU" dirty="0"/>
              <a:t> is an </a:t>
            </a:r>
            <a:r>
              <a:rPr lang="hu-HU" dirty="0" err="1"/>
              <a:t>hour</a:t>
            </a:r>
            <a:endParaRPr lang="hu-HU" dirty="0"/>
          </a:p>
          <a:p>
            <a:r>
              <a:rPr lang="hu-HU" dirty="0" err="1"/>
              <a:t>We</a:t>
            </a:r>
            <a:r>
              <a:rPr lang="hu-HU" dirty="0"/>
              <a:t> </a:t>
            </a:r>
            <a:r>
              <a:rPr lang="hu-HU" dirty="0" err="1"/>
              <a:t>have</a:t>
            </a:r>
            <a:r>
              <a:rPr lang="hu-HU" dirty="0"/>
              <a:t> 3 </a:t>
            </a:r>
            <a:r>
              <a:rPr lang="hu-HU" dirty="0" err="1"/>
              <a:t>batteries</a:t>
            </a:r>
            <a:r>
              <a:rPr lang="hu-HU" dirty="0"/>
              <a:t>, </a:t>
            </a:r>
            <a:r>
              <a:rPr lang="hu-HU" dirty="0" err="1"/>
              <a:t>it</a:t>
            </a:r>
            <a:r>
              <a:rPr lang="hu-HU" dirty="0"/>
              <a:t> is an </a:t>
            </a:r>
            <a:r>
              <a:rPr lang="hu-HU" dirty="0" err="1"/>
              <a:t>hour</a:t>
            </a:r>
            <a:r>
              <a:rPr lang="hu-HU" dirty="0"/>
              <a:t> </a:t>
            </a:r>
            <a:r>
              <a:rPr lang="hu-HU" dirty="0" err="1"/>
              <a:t>flight</a:t>
            </a:r>
            <a:r>
              <a:rPr lang="hu-HU" dirty="0"/>
              <a:t> </a:t>
            </a:r>
            <a:r>
              <a:rPr lang="hu-HU"/>
              <a:t>time</a:t>
            </a:r>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38</a:t>
            </a:fld>
            <a:endParaRPr lang="en-US"/>
          </a:p>
        </p:txBody>
      </p:sp>
    </p:spTree>
    <p:extLst>
      <p:ext uri="{BB962C8B-B14F-4D97-AF65-F5344CB8AC3E}">
        <p14:creationId xmlns:p14="http://schemas.microsoft.com/office/powerpoint/2010/main" val="21974861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GPS </a:t>
            </a:r>
            <a:r>
              <a:rPr lang="hu-HU" dirty="0" err="1"/>
              <a:t>stabilisation</a:t>
            </a:r>
            <a:endParaRPr lang="hu-HU" dirty="0"/>
          </a:p>
          <a:p>
            <a:r>
              <a:rPr lang="hu-HU" dirty="0" err="1"/>
              <a:t>Flight</a:t>
            </a:r>
            <a:r>
              <a:rPr lang="hu-HU" dirty="0"/>
              <a:t> </a:t>
            </a:r>
            <a:r>
              <a:rPr lang="hu-HU" dirty="0" err="1"/>
              <a:t>modes</a:t>
            </a:r>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39</a:t>
            </a:fld>
            <a:endParaRPr lang="en-US"/>
          </a:p>
        </p:txBody>
      </p:sp>
    </p:spTree>
    <p:extLst>
      <p:ext uri="{BB962C8B-B14F-4D97-AF65-F5344CB8AC3E}">
        <p14:creationId xmlns:p14="http://schemas.microsoft.com/office/powerpoint/2010/main" val="31914650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44</a:t>
            </a:fld>
            <a:endParaRPr lang="en-US"/>
          </a:p>
        </p:txBody>
      </p:sp>
    </p:spTree>
    <p:extLst>
      <p:ext uri="{BB962C8B-B14F-4D97-AF65-F5344CB8AC3E}">
        <p14:creationId xmlns:p14="http://schemas.microsoft.com/office/powerpoint/2010/main" val="15405334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Dual</a:t>
            </a:r>
            <a:r>
              <a:rPr lang="hu-HU" dirty="0"/>
              <a:t> antenna</a:t>
            </a:r>
          </a:p>
          <a:p>
            <a:r>
              <a:rPr lang="hu-HU" dirty="0" err="1"/>
              <a:t>Dedicated</a:t>
            </a:r>
            <a:r>
              <a:rPr lang="hu-HU" dirty="0"/>
              <a:t> </a:t>
            </a:r>
            <a:r>
              <a:rPr lang="hu-HU" dirty="0" err="1"/>
              <a:t>battery</a:t>
            </a:r>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46</a:t>
            </a:fld>
            <a:endParaRPr lang="en-US"/>
          </a:p>
        </p:txBody>
      </p:sp>
    </p:spTree>
    <p:extLst>
      <p:ext uri="{BB962C8B-B14F-4D97-AF65-F5344CB8AC3E}">
        <p14:creationId xmlns:p14="http://schemas.microsoft.com/office/powerpoint/2010/main" val="31213717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47</a:t>
            </a:fld>
            <a:endParaRPr lang="en-US"/>
          </a:p>
        </p:txBody>
      </p:sp>
    </p:spTree>
    <p:extLst>
      <p:ext uri="{BB962C8B-B14F-4D97-AF65-F5344CB8AC3E}">
        <p14:creationId xmlns:p14="http://schemas.microsoft.com/office/powerpoint/2010/main" val="557102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Forest </a:t>
            </a:r>
            <a:r>
              <a:rPr lang="hu-HU" dirty="0" err="1"/>
              <a:t>fire</a:t>
            </a:r>
            <a:endParaRPr lang="hu-HU" dirty="0"/>
          </a:p>
          <a:p>
            <a:r>
              <a:rPr lang="hu-HU" dirty="0" err="1"/>
              <a:t>Fire</a:t>
            </a:r>
            <a:r>
              <a:rPr lang="hu-HU" dirty="0"/>
              <a:t> </a:t>
            </a:r>
            <a:r>
              <a:rPr lang="hu-HU" dirty="0" err="1"/>
              <a:t>core</a:t>
            </a:r>
            <a:endParaRPr lang="hu-HU" dirty="0"/>
          </a:p>
          <a:p>
            <a:r>
              <a:rPr lang="hu-HU" dirty="0" err="1"/>
              <a:t>To</a:t>
            </a:r>
            <a:r>
              <a:rPr lang="hu-HU" dirty="0"/>
              <a:t> </a:t>
            </a:r>
            <a:r>
              <a:rPr lang="hu-HU" dirty="0" err="1"/>
              <a:t>determine</a:t>
            </a:r>
            <a:r>
              <a:rPr lang="hu-HU" dirty="0"/>
              <a:t> </a:t>
            </a:r>
            <a:r>
              <a:rPr lang="hu-HU" dirty="0" err="1"/>
              <a:t>the</a:t>
            </a:r>
            <a:r>
              <a:rPr lang="hu-HU" dirty="0"/>
              <a:t> </a:t>
            </a:r>
            <a:r>
              <a:rPr lang="hu-HU" dirty="0" err="1"/>
              <a:t>extension</a:t>
            </a:r>
            <a:r>
              <a:rPr lang="hu-HU" dirty="0"/>
              <a:t> of </a:t>
            </a:r>
            <a:r>
              <a:rPr lang="hu-HU" dirty="0" err="1"/>
              <a:t>the</a:t>
            </a:r>
            <a:r>
              <a:rPr lang="hu-HU" dirty="0"/>
              <a:t> </a:t>
            </a:r>
            <a:r>
              <a:rPr lang="hu-HU" dirty="0" err="1"/>
              <a:t>fire</a:t>
            </a:r>
            <a:endParaRPr lang="hu-HU" dirty="0"/>
          </a:p>
          <a:p>
            <a:r>
              <a:rPr lang="hu-HU" dirty="0"/>
              <a:t>UAV is </a:t>
            </a:r>
            <a:r>
              <a:rPr lang="hu-HU" dirty="0" err="1"/>
              <a:t>cheaper</a:t>
            </a:r>
            <a:r>
              <a:rPr lang="hu-HU" dirty="0"/>
              <a:t> (</a:t>
            </a:r>
            <a:r>
              <a:rPr lang="hu-HU" dirty="0" err="1"/>
              <a:t>to</a:t>
            </a:r>
            <a:r>
              <a:rPr lang="hu-HU" dirty="0"/>
              <a:t> </a:t>
            </a:r>
            <a:r>
              <a:rPr lang="hu-HU" dirty="0" err="1"/>
              <a:t>buy</a:t>
            </a:r>
            <a:r>
              <a:rPr lang="hu-HU" dirty="0"/>
              <a:t> and </a:t>
            </a:r>
            <a:r>
              <a:rPr lang="hu-HU" dirty="0" err="1"/>
              <a:t>operate</a:t>
            </a:r>
            <a:r>
              <a:rPr lang="hu-HU" dirty="0"/>
              <a:t>), </a:t>
            </a:r>
            <a:r>
              <a:rPr lang="hu-HU" dirty="0" err="1"/>
              <a:t>faster</a:t>
            </a:r>
            <a:r>
              <a:rPr lang="hu-HU" dirty="0"/>
              <a:t> (</a:t>
            </a:r>
            <a:r>
              <a:rPr lang="hu-HU" dirty="0" err="1"/>
              <a:t>to</a:t>
            </a:r>
            <a:r>
              <a:rPr lang="hu-HU" dirty="0"/>
              <a:t> </a:t>
            </a:r>
            <a:r>
              <a:rPr lang="hu-HU" dirty="0" err="1"/>
              <a:t>take</a:t>
            </a:r>
            <a:r>
              <a:rPr lang="hu-HU" dirty="0"/>
              <a:t> </a:t>
            </a:r>
            <a:r>
              <a:rPr lang="hu-HU" dirty="0" err="1"/>
              <a:t>off</a:t>
            </a:r>
            <a:r>
              <a:rPr lang="hu-HU" dirty="0"/>
              <a:t>) and more </a:t>
            </a:r>
            <a:r>
              <a:rPr lang="hu-HU" dirty="0" err="1"/>
              <a:t>safe</a:t>
            </a:r>
            <a:r>
              <a:rPr lang="hu-HU" dirty="0"/>
              <a:t>, more </a:t>
            </a:r>
            <a:r>
              <a:rPr lang="hu-HU" dirty="0" err="1"/>
              <a:t>stable</a:t>
            </a:r>
            <a:r>
              <a:rPr lang="hu-HU" dirty="0"/>
              <a:t> </a:t>
            </a:r>
            <a:r>
              <a:rPr lang="hu-HU" dirty="0" err="1"/>
              <a:t>than</a:t>
            </a:r>
            <a:r>
              <a:rPr lang="hu-HU" dirty="0"/>
              <a:t> an </a:t>
            </a:r>
            <a:r>
              <a:rPr lang="hu-HU" dirty="0" err="1"/>
              <a:t>airplane</a:t>
            </a:r>
            <a:r>
              <a:rPr lang="hu-HU" dirty="0"/>
              <a:t> </a:t>
            </a:r>
            <a:r>
              <a:rPr lang="hu-HU" dirty="0" err="1"/>
              <a:t>or</a:t>
            </a:r>
            <a:r>
              <a:rPr lang="hu-HU" dirty="0"/>
              <a:t> </a:t>
            </a:r>
            <a:r>
              <a:rPr lang="hu-HU" dirty="0" err="1"/>
              <a:t>helicopter</a:t>
            </a:r>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5</a:t>
            </a:fld>
            <a:endParaRPr lang="en-US"/>
          </a:p>
        </p:txBody>
      </p:sp>
    </p:spTree>
    <p:extLst>
      <p:ext uri="{BB962C8B-B14F-4D97-AF65-F5344CB8AC3E}">
        <p14:creationId xmlns:p14="http://schemas.microsoft.com/office/powerpoint/2010/main" val="28306739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OSD</a:t>
            </a:r>
          </a:p>
        </p:txBody>
      </p:sp>
      <p:sp>
        <p:nvSpPr>
          <p:cNvPr id="4" name="Dia számának helye 3"/>
          <p:cNvSpPr>
            <a:spLocks noGrp="1"/>
          </p:cNvSpPr>
          <p:nvPr>
            <p:ph type="sldNum" sz="quarter" idx="10"/>
          </p:nvPr>
        </p:nvSpPr>
        <p:spPr/>
        <p:txBody>
          <a:bodyPr/>
          <a:lstStyle/>
          <a:p>
            <a:fld id="{D51A8E8C-7000-4BD7-A278-0C1355790446}" type="slidenum">
              <a:rPr lang="en-US" smtClean="0"/>
              <a:pPr/>
              <a:t>48</a:t>
            </a:fld>
            <a:endParaRPr lang="en-US"/>
          </a:p>
        </p:txBody>
      </p:sp>
    </p:spTree>
    <p:extLst>
      <p:ext uri="{BB962C8B-B14F-4D97-AF65-F5344CB8AC3E}">
        <p14:creationId xmlns:p14="http://schemas.microsoft.com/office/powerpoint/2010/main" val="10403733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Thermal</a:t>
            </a:r>
            <a:r>
              <a:rPr lang="hu-HU" dirty="0"/>
              <a:t> camera</a:t>
            </a:r>
          </a:p>
        </p:txBody>
      </p:sp>
      <p:sp>
        <p:nvSpPr>
          <p:cNvPr id="4" name="Dia számának helye 3"/>
          <p:cNvSpPr>
            <a:spLocks noGrp="1"/>
          </p:cNvSpPr>
          <p:nvPr>
            <p:ph type="sldNum" sz="quarter" idx="10"/>
          </p:nvPr>
        </p:nvSpPr>
        <p:spPr/>
        <p:txBody>
          <a:bodyPr/>
          <a:lstStyle/>
          <a:p>
            <a:fld id="{D51A8E8C-7000-4BD7-A278-0C1355790446}" type="slidenum">
              <a:rPr lang="en-US" smtClean="0"/>
              <a:pPr/>
              <a:t>49</a:t>
            </a:fld>
            <a:endParaRPr lang="en-US"/>
          </a:p>
        </p:txBody>
      </p:sp>
    </p:spTree>
    <p:extLst>
      <p:ext uri="{BB962C8B-B14F-4D97-AF65-F5344CB8AC3E}">
        <p14:creationId xmlns:p14="http://schemas.microsoft.com/office/powerpoint/2010/main" val="29360315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Adventage</a:t>
            </a:r>
            <a:r>
              <a:rPr lang="hu-HU" dirty="0"/>
              <a:t> of </a:t>
            </a:r>
            <a:r>
              <a:rPr lang="hu-HU" dirty="0" err="1"/>
              <a:t>the</a:t>
            </a:r>
            <a:r>
              <a:rPr lang="hu-HU" dirty="0"/>
              <a:t> 2 camera</a:t>
            </a:r>
          </a:p>
        </p:txBody>
      </p:sp>
      <p:sp>
        <p:nvSpPr>
          <p:cNvPr id="4" name="Dia számának helye 3"/>
          <p:cNvSpPr>
            <a:spLocks noGrp="1"/>
          </p:cNvSpPr>
          <p:nvPr>
            <p:ph type="sldNum" sz="quarter" idx="10"/>
          </p:nvPr>
        </p:nvSpPr>
        <p:spPr/>
        <p:txBody>
          <a:bodyPr/>
          <a:lstStyle/>
          <a:p>
            <a:fld id="{D51A8E8C-7000-4BD7-A278-0C1355790446}" type="slidenum">
              <a:rPr lang="en-US" smtClean="0"/>
              <a:pPr/>
              <a:t>50</a:t>
            </a:fld>
            <a:endParaRPr lang="en-US"/>
          </a:p>
        </p:txBody>
      </p:sp>
    </p:spTree>
    <p:extLst>
      <p:ext uri="{BB962C8B-B14F-4D97-AF65-F5344CB8AC3E}">
        <p14:creationId xmlns:p14="http://schemas.microsoft.com/office/powerpoint/2010/main" val="3255738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Instead</a:t>
            </a:r>
            <a:r>
              <a:rPr lang="hu-HU" dirty="0"/>
              <a:t> of </a:t>
            </a:r>
            <a:r>
              <a:rPr lang="hu-HU" dirty="0" err="1"/>
              <a:t>industrial</a:t>
            </a:r>
            <a:r>
              <a:rPr lang="hu-HU" dirty="0"/>
              <a:t> </a:t>
            </a:r>
            <a:r>
              <a:rPr lang="hu-HU" dirty="0" err="1"/>
              <a:t>alpinist</a:t>
            </a:r>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6</a:t>
            </a:fld>
            <a:endParaRPr lang="en-US"/>
          </a:p>
        </p:txBody>
      </p:sp>
    </p:spTree>
    <p:extLst>
      <p:ext uri="{BB962C8B-B14F-4D97-AF65-F5344CB8AC3E}">
        <p14:creationId xmlns:p14="http://schemas.microsoft.com/office/powerpoint/2010/main" val="712224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Pylon</a:t>
            </a:r>
            <a:endParaRPr lang="hu-HU" dirty="0"/>
          </a:p>
          <a:p>
            <a:r>
              <a:rPr lang="hu-HU" dirty="0" err="1"/>
              <a:t>Electric</a:t>
            </a:r>
            <a:r>
              <a:rPr lang="hu-HU" dirty="0"/>
              <a:t> </a:t>
            </a:r>
            <a:r>
              <a:rPr lang="hu-HU" dirty="0" err="1"/>
              <a:t>transmission</a:t>
            </a:r>
            <a:r>
              <a:rPr lang="hu-HU" dirty="0"/>
              <a:t> line</a:t>
            </a:r>
          </a:p>
        </p:txBody>
      </p:sp>
      <p:sp>
        <p:nvSpPr>
          <p:cNvPr id="4" name="Dia számának helye 3"/>
          <p:cNvSpPr>
            <a:spLocks noGrp="1"/>
          </p:cNvSpPr>
          <p:nvPr>
            <p:ph type="sldNum" sz="quarter" idx="10"/>
          </p:nvPr>
        </p:nvSpPr>
        <p:spPr/>
        <p:txBody>
          <a:bodyPr/>
          <a:lstStyle/>
          <a:p>
            <a:fld id="{D51A8E8C-7000-4BD7-A278-0C1355790446}" type="slidenum">
              <a:rPr lang="en-US" smtClean="0"/>
              <a:pPr/>
              <a:t>7</a:t>
            </a:fld>
            <a:endParaRPr lang="en-US"/>
          </a:p>
        </p:txBody>
      </p:sp>
    </p:spTree>
    <p:extLst>
      <p:ext uri="{BB962C8B-B14F-4D97-AF65-F5344CB8AC3E}">
        <p14:creationId xmlns:p14="http://schemas.microsoft.com/office/powerpoint/2010/main" val="3986252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Zoom </a:t>
            </a:r>
            <a:r>
              <a:rPr lang="hu-HU" dirty="0" err="1"/>
              <a:t>function</a:t>
            </a:r>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8</a:t>
            </a:fld>
            <a:endParaRPr lang="en-US"/>
          </a:p>
        </p:txBody>
      </p:sp>
    </p:spTree>
    <p:extLst>
      <p:ext uri="{BB962C8B-B14F-4D97-AF65-F5344CB8AC3E}">
        <p14:creationId xmlns:p14="http://schemas.microsoft.com/office/powerpoint/2010/main" val="2585019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sz="1200" b="0" i="0" kern="1200" dirty="0">
                <a:solidFill>
                  <a:schemeClr val="tx1"/>
                </a:solidFill>
                <a:effectLst/>
                <a:latin typeface="+mn-lt"/>
                <a:ea typeface="+mn-ea"/>
                <a:cs typeface="+mn-cs"/>
              </a:rPr>
              <a:t>There </a:t>
            </a:r>
            <a:r>
              <a:rPr lang="hu-HU" sz="1200" b="0" i="0" kern="1200" dirty="0" err="1">
                <a:solidFill>
                  <a:schemeClr val="tx1"/>
                </a:solidFill>
                <a:effectLst/>
                <a:latin typeface="+mn-lt"/>
                <a:ea typeface="+mn-ea"/>
                <a:cs typeface="+mn-cs"/>
              </a:rPr>
              <a:t>are</a:t>
            </a:r>
            <a:r>
              <a:rPr lang="en-US" sz="1200" b="0" i="0" kern="1200" dirty="0">
                <a:solidFill>
                  <a:schemeClr val="tx1"/>
                </a:solidFill>
                <a:effectLst/>
                <a:latin typeface="+mn-lt"/>
                <a:ea typeface="+mn-ea"/>
                <a:cs typeface="+mn-cs"/>
              </a:rPr>
              <a:t> mountains, forest roads and valleys where it </a:t>
            </a:r>
            <a:r>
              <a:rPr lang="hu-HU" sz="1200" b="0" i="0" kern="1200" dirty="0">
                <a:solidFill>
                  <a:schemeClr val="tx1"/>
                </a:solidFill>
                <a:effectLst/>
                <a:latin typeface="+mn-lt"/>
                <a:ea typeface="+mn-ea"/>
                <a:cs typeface="+mn-cs"/>
              </a:rPr>
              <a:t>is</a:t>
            </a:r>
            <a:r>
              <a:rPr lang="en-US" sz="1200" b="0" i="0" kern="1200" dirty="0">
                <a:solidFill>
                  <a:schemeClr val="tx1"/>
                </a:solidFill>
                <a:effectLst/>
                <a:latin typeface="+mn-lt"/>
                <a:ea typeface="+mn-ea"/>
                <a:cs typeface="+mn-cs"/>
              </a:rPr>
              <a:t> impossible to get to even after a month because of fallen trees and deep mud. </a:t>
            </a:r>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9</a:t>
            </a:fld>
            <a:endParaRPr lang="en-US"/>
          </a:p>
        </p:txBody>
      </p:sp>
    </p:spTree>
    <p:extLst>
      <p:ext uri="{BB962C8B-B14F-4D97-AF65-F5344CB8AC3E}">
        <p14:creationId xmlns:p14="http://schemas.microsoft.com/office/powerpoint/2010/main" val="1363110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D51A8E8C-7000-4BD7-A278-0C1355790446}" type="slidenum">
              <a:rPr lang="en-US" smtClean="0"/>
              <a:pPr/>
              <a:t>10</a:t>
            </a:fld>
            <a:endParaRPr lang="en-US"/>
          </a:p>
        </p:txBody>
      </p:sp>
    </p:spTree>
    <p:extLst>
      <p:ext uri="{BB962C8B-B14F-4D97-AF65-F5344CB8AC3E}">
        <p14:creationId xmlns:p14="http://schemas.microsoft.com/office/powerpoint/2010/main" val="250134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3350BE-36FB-48B8-BC3B-BF82FA8A4B16}" type="datetime1">
              <a:rPr lang="en-US" smtClean="0"/>
              <a:pPr/>
              <a:t>5/23/2017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A8D951-FD7A-4EA6-9971-BA4650F5F282}" type="datetime1">
              <a:rPr lang="en-US" smtClean="0"/>
              <a:pPr/>
              <a:t>5/23/2017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7DDA1A-1160-4810-A009-9384DF143964}" type="datetime1">
              <a:rPr lang="en-US" smtClean="0"/>
              <a:pPr/>
              <a:t>5/23/2017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4B8CA7-DF52-4574-B28B-BF67C425F74E}" type="datetime1">
              <a:rPr lang="en-US" smtClean="0"/>
              <a:pPr/>
              <a:t>5/23/2017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6F388C-ACCE-4EF5-AD2C-86A2C6495869}" type="datetime1">
              <a:rPr lang="en-US" smtClean="0"/>
              <a:pPr/>
              <a:t>5/23/2017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02A2DB-E9A4-4F11-9A97-3D805873123B}" type="datetime1">
              <a:rPr lang="en-US" smtClean="0"/>
              <a:pPr/>
              <a:t>5/23/2017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5D039D-4B07-4C92-99B2-D30586816A68}" type="datetime1">
              <a:rPr lang="en-US" smtClean="0"/>
              <a:pPr/>
              <a:t>5/23/2017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D8C0F6-D106-4D90-B6A1-515B7FD8F0C8}" type="datetime1">
              <a:rPr lang="en-US" smtClean="0"/>
              <a:pPr/>
              <a:t>5/23/2017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BB9723-2437-47C8-833A-EDB2EBB6A5A1}" type="datetime1">
              <a:rPr lang="en-US" smtClean="0"/>
              <a:pPr/>
              <a:t>5/23/2017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05C9E6-3B8B-4571-9128-858A99C98B86}" type="datetime1">
              <a:rPr lang="en-US" smtClean="0"/>
              <a:pPr/>
              <a:t>5/23/2017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4141EB-C6BD-49FF-BC05-BF0312C62789}" type="datetime1">
              <a:rPr lang="en-US" smtClean="0"/>
              <a:pPr/>
              <a:t>5/23/2017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1E575-74B0-4F22-8519-3F96FB7A2B3A}" type="datetime1">
              <a:rPr lang="en-US" smtClean="0"/>
              <a:pPr/>
              <a:t>5/23/2017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12.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13.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jpe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14.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16.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17.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18.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19.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20.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21.pn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22.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23.pn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24.pn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25.pn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26.pn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23.wdp"/><Relationship Id="rId5" Type="http://schemas.openxmlformats.org/officeDocument/2006/relationships/image" Target="../media/image28.pn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24.wdp"/><Relationship Id="rId5" Type="http://schemas.openxmlformats.org/officeDocument/2006/relationships/image" Target="../media/image29.png"/><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25.wdp"/><Relationship Id="rId5" Type="http://schemas.openxmlformats.org/officeDocument/2006/relationships/image" Target="../media/image30.png"/><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26.wdp"/><Relationship Id="rId5" Type="http://schemas.openxmlformats.org/officeDocument/2006/relationships/image" Target="../media/image31.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jpeg"/><Relationship Id="rId4" Type="http://schemas.microsoft.com/office/2007/relationships/hdphoto" Target="../media/hdphoto27.wdp"/></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28.wdp"/><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microsoft.com/office/2007/relationships/hdphoto" Target="../media/hdphoto29.wdp"/><Relationship Id="rId5" Type="http://schemas.openxmlformats.org/officeDocument/2006/relationships/image" Target="../media/image35.png"/><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30.wdp"/><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jpeg"/><Relationship Id="rId4" Type="http://schemas.microsoft.com/office/2007/relationships/hdphoto" Target="../media/hdphoto32.wdp"/></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2.jpe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jpe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8.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9.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0.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final_color.jpg"/>
          <p:cNvPicPr>
            <a:picLocks noChangeAspect="1"/>
          </p:cNvPicPr>
          <p:nvPr/>
        </p:nvPicPr>
        <p:blipFill>
          <a:blip r:embed="rId3" cstate="print"/>
          <a:stretch>
            <a:fillRect/>
          </a:stretch>
        </p:blipFill>
        <p:spPr>
          <a:xfrm>
            <a:off x="0" y="0"/>
            <a:ext cx="1447800" cy="685800"/>
          </a:xfrm>
          <a:prstGeom prst="rect">
            <a:avLst/>
          </a:prstGeom>
        </p:spPr>
      </p:pic>
      <p:sp>
        <p:nvSpPr>
          <p:cNvPr id="2" name="Title 1"/>
          <p:cNvSpPr>
            <a:spLocks noGrp="1"/>
          </p:cNvSpPr>
          <p:nvPr>
            <p:ph type="ctrTitle"/>
          </p:nvPr>
        </p:nvSpPr>
        <p:spPr>
          <a:xfrm>
            <a:off x="621506" y="609601"/>
            <a:ext cx="7772400" cy="457200"/>
          </a:xfrm>
        </p:spPr>
        <p:txBody>
          <a:bodyPr>
            <a:normAutofit fontScale="90000"/>
          </a:bodyPr>
          <a:lstStyle/>
          <a:p>
            <a:r>
              <a:rPr lang="en-US" sz="1800" dirty="0">
                <a:solidFill>
                  <a:srgbClr val="002060"/>
                </a:solidFill>
                <a:latin typeface="Book Antiqua" panose="02040602050305030304" pitchFamily="18" charset="0"/>
              </a:rPr>
              <a:t>Development of master curricula for natural disasters risk management in Western Balkan countries</a:t>
            </a:r>
            <a:endParaRPr lang="bs-Latn-BA" sz="1800" dirty="0">
              <a:solidFill>
                <a:srgbClr val="002060"/>
              </a:solidFill>
              <a:latin typeface="Book Antiqua" panose="02040602050305030304" pitchFamily="18" charset="0"/>
            </a:endParaRPr>
          </a:p>
        </p:txBody>
      </p:sp>
      <p:sp>
        <p:nvSpPr>
          <p:cNvPr id="3" name="Subtitle 2"/>
          <p:cNvSpPr>
            <a:spLocks noGrp="1"/>
          </p:cNvSpPr>
          <p:nvPr>
            <p:ph type="subTitle" idx="1"/>
          </p:nvPr>
        </p:nvSpPr>
        <p:spPr>
          <a:xfrm>
            <a:off x="1371600" y="1524000"/>
            <a:ext cx="6400800" cy="1143000"/>
          </a:xfrm>
        </p:spPr>
        <p:txBody>
          <a:bodyPr>
            <a:normAutofit/>
          </a:bodyPr>
          <a:lstStyle/>
          <a:p>
            <a:r>
              <a:rPr lang="en-US" dirty="0">
                <a:solidFill>
                  <a:schemeClr val="accent1">
                    <a:lumMod val="50000"/>
                  </a:schemeClr>
                </a:solidFill>
                <a:effectLst>
                  <a:outerShdw blurRad="38100" dist="38100" dir="2700000" algn="tl">
                    <a:srgbClr val="000000">
                      <a:alpha val="43137"/>
                    </a:srgbClr>
                  </a:outerShdw>
                </a:effectLst>
                <a:latin typeface="Book Antiqua" panose="02040602050305030304" pitchFamily="18" charset="0"/>
              </a:rPr>
              <a:t>Application of UAVs in case of natural disasters</a:t>
            </a:r>
            <a:endParaRPr lang="bs-Latn-BA" dirty="0">
              <a:solidFill>
                <a:schemeClr val="accent1">
                  <a:lumMod val="50000"/>
                </a:schemeClr>
              </a:solidFill>
              <a:effectLst>
                <a:outerShdw blurRad="38100" dist="38100" dir="2700000" algn="tl">
                  <a:srgbClr val="000000">
                    <a:alpha val="43137"/>
                  </a:srgbClr>
                </a:outerShdw>
              </a:effectLst>
              <a:latin typeface="Book Antiqua" panose="02040602050305030304" pitchFamily="18" charset="0"/>
            </a:endParaRPr>
          </a:p>
        </p:txBody>
      </p:sp>
      <p:cxnSp>
        <p:nvCxnSpPr>
          <p:cNvPr id="5" name="Straight Connector 4"/>
          <p:cNvCxnSpPr/>
          <p:nvPr/>
        </p:nvCxnSpPr>
        <p:spPr>
          <a:xfrm>
            <a:off x="0" y="10668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685800" y="2667000"/>
            <a:ext cx="77724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r-Latn-BA" sz="1800" dirty="0">
                <a:solidFill>
                  <a:srgbClr val="002060"/>
                </a:solidFill>
                <a:latin typeface="Book Antiqua" panose="02040602050305030304" pitchFamily="18" charset="0"/>
              </a:rPr>
              <a:t>Arnold Őszi</a:t>
            </a:r>
          </a:p>
          <a:p>
            <a:r>
              <a:rPr lang="sr-Latn-BA" sz="1800" dirty="0">
                <a:solidFill>
                  <a:srgbClr val="002060"/>
                </a:solidFill>
                <a:latin typeface="Book Antiqua" panose="02040602050305030304" pitchFamily="18" charset="0"/>
              </a:rPr>
              <a:t>OE BGK</a:t>
            </a:r>
            <a:endParaRPr lang="bs-Latn-BA" sz="1800" dirty="0">
              <a:solidFill>
                <a:srgbClr val="002060"/>
              </a:solidFill>
              <a:latin typeface="Book Antiqua" panose="02040602050305030304" pitchFamily="18" charset="0"/>
            </a:endParaRPr>
          </a:p>
        </p:txBody>
      </p:sp>
      <p:sp>
        <p:nvSpPr>
          <p:cNvPr id="9" name="Title 1"/>
          <p:cNvSpPr txBox="1">
            <a:spLocks/>
          </p:cNvSpPr>
          <p:nvPr/>
        </p:nvSpPr>
        <p:spPr>
          <a:xfrm>
            <a:off x="685800" y="4953000"/>
            <a:ext cx="77724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r-Latn-BA" sz="1800" dirty="0">
                <a:solidFill>
                  <a:srgbClr val="002060"/>
                </a:solidFill>
                <a:latin typeface="Book Antiqua" panose="02040602050305030304" pitchFamily="18" charset="0"/>
              </a:rPr>
              <a:t>Second Session - Laboratories/23rd May 2017 </a:t>
            </a:r>
            <a:endParaRPr lang="bs-Latn-BA" sz="1800" dirty="0">
              <a:solidFill>
                <a:srgbClr val="002060"/>
              </a:solidFill>
              <a:latin typeface="Book Antiqua" panose="02040602050305030304" pitchFamily="18" charset="0"/>
            </a:endParaRPr>
          </a:p>
        </p:txBody>
      </p:sp>
      <p:sp>
        <p:nvSpPr>
          <p:cNvPr id="11" name="Title 1"/>
          <p:cNvSpPr txBox="1">
            <a:spLocks/>
          </p:cNvSpPr>
          <p:nvPr/>
        </p:nvSpPr>
        <p:spPr>
          <a:xfrm>
            <a:off x="3352800" y="3733800"/>
            <a:ext cx="2325688" cy="1295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bs-Latn-BA" sz="1800" dirty="0">
              <a:solidFill>
                <a:srgbClr val="002060"/>
              </a:solidFill>
              <a:latin typeface="Book Antiqua" panose="02040602050305030304" pitchFamily="18" charset="0"/>
            </a:endParaRPr>
          </a:p>
        </p:txBody>
      </p:sp>
      <p:sp>
        <p:nvSpPr>
          <p:cNvPr id="13" name="Text Box 2"/>
          <p:cNvSpPr txBox="1">
            <a:spLocks noChangeArrowheads="1"/>
          </p:cNvSpPr>
          <p:nvPr/>
        </p:nvSpPr>
        <p:spPr bwMode="auto">
          <a:xfrm>
            <a:off x="0" y="6057781"/>
            <a:ext cx="9144000" cy="800219"/>
          </a:xfrm>
          <a:prstGeom prst="rect">
            <a:avLst/>
          </a:prstGeom>
          <a:solidFill>
            <a:schemeClr val="accent6">
              <a:lumMod val="20000"/>
              <a:lumOff val="80000"/>
            </a:schemeClr>
          </a:solidFill>
          <a:ln w="9525">
            <a:solidFill>
              <a:srgbClr val="FF0000"/>
            </a:solidFill>
            <a:miter lim="800000"/>
            <a:headEnd/>
            <a:tailEnd/>
          </a:ln>
        </p:spPr>
        <p:txBody>
          <a:bodyPr rot="0" vert="horz" wrap="square" lIns="91440" tIns="45720" rIns="91440" bIns="45720" anchor="t" anchorCtr="0">
            <a:spAutoFit/>
          </a:bodyPr>
          <a:lstStyle/>
          <a:p>
            <a:pPr algn="ctr">
              <a:spcAft>
                <a:spcPts val="0"/>
              </a:spcAft>
            </a:pPr>
            <a:r>
              <a:rPr lang="en-US" sz="1200" dirty="0">
                <a:effectLst/>
                <a:latin typeface="Book Antiqua"/>
                <a:ea typeface="Calibri"/>
                <a:cs typeface="Times New Roman"/>
              </a:rPr>
              <a:t>Project number:  </a:t>
            </a:r>
            <a:r>
              <a:rPr lang="sr-Latn-RS" sz="1200">
                <a:effectLst/>
                <a:latin typeface="Book Antiqua"/>
                <a:ea typeface="Calibri"/>
                <a:cs typeface="Times New Roman"/>
              </a:rPr>
              <a:t>5</a:t>
            </a:r>
            <a:r>
              <a:rPr lang="en-US" sz="1200">
                <a:latin typeface="Book Antiqua"/>
                <a:ea typeface="Calibri"/>
                <a:cs typeface="Times New Roman"/>
              </a:rPr>
              <a:t>73806-EPP-1-2016-1-RS-EPPKA2-CBHE-JP</a:t>
            </a:r>
            <a:endParaRPr lang="bs-Latn-BA" sz="1200" dirty="0">
              <a:latin typeface="Book Antiqua"/>
              <a:ea typeface="Calibri"/>
              <a:cs typeface="Times New Roman"/>
            </a:endParaRPr>
          </a:p>
          <a:p>
            <a:pPr>
              <a:spcAft>
                <a:spcPts val="0"/>
              </a:spcAft>
            </a:pPr>
            <a:r>
              <a:rPr lang="en-US" sz="1200" dirty="0">
                <a:effectLst/>
                <a:latin typeface="Book Antiqua"/>
                <a:ea typeface="Calibri"/>
                <a:cs typeface="Times New Roman"/>
              </a:rPr>
              <a:t> </a:t>
            </a:r>
            <a:endParaRPr lang="bs-Latn-BA" sz="1200" dirty="0">
              <a:effectLst/>
              <a:latin typeface="Book Antiqua"/>
              <a:ea typeface="Calibri"/>
              <a:cs typeface="Times New Roman"/>
            </a:endParaRPr>
          </a:p>
          <a:p>
            <a:pPr algn="just">
              <a:spcAft>
                <a:spcPts val="0"/>
              </a:spcAft>
            </a:pPr>
            <a:r>
              <a:rPr lang="bs-Latn-BA" sz="1100" i="1" dirty="0">
                <a:effectLst/>
                <a:latin typeface="Book Antiqua"/>
                <a:ea typeface="Calibri"/>
                <a:cs typeface="Times New Roman"/>
              </a:rPr>
              <a:t>"This project has been funded with support from the European Commission. This publication reflects the views only of the author, and the Commission cannot be held responsible for any use which may be made of the information contained therein"</a:t>
            </a:r>
            <a:endParaRPr lang="bs-Latn-BA" sz="1200" dirty="0">
              <a:effectLst/>
              <a:latin typeface="Book Antiqua"/>
              <a:ea typeface="Calibri"/>
              <a:cs typeface="Times New Roman"/>
            </a:endParaRPr>
          </a:p>
        </p:txBody>
      </p:sp>
      <p:pic>
        <p:nvPicPr>
          <p:cNvPr id="15" name="Picture 14" descr="eu_flag_co_funded_pos_[rgb]_right.jpg"/>
          <p:cNvPicPr/>
          <p:nvPr/>
        </p:nvPicPr>
        <p:blipFill>
          <a:blip r:embed="rId4" cstate="print"/>
          <a:stretch>
            <a:fillRect/>
          </a:stretch>
        </p:blipFill>
        <p:spPr>
          <a:xfrm>
            <a:off x="7467600" y="152400"/>
            <a:ext cx="1676400" cy="409575"/>
          </a:xfrm>
          <a:prstGeom prst="rect">
            <a:avLst/>
          </a:prstGeom>
        </p:spPr>
      </p:pic>
      <p:pic>
        <p:nvPicPr>
          <p:cNvPr id="7" name="Kép 6"/>
          <p:cNvPicPr>
            <a:picLocks noChangeAspect="1"/>
          </p:cNvPicPr>
          <p:nvPr/>
        </p:nvPicPr>
        <p:blipFill>
          <a:blip r:embed="rId5"/>
          <a:stretch>
            <a:fillRect/>
          </a:stretch>
        </p:blipFill>
        <p:spPr>
          <a:xfrm>
            <a:off x="4301067" y="3848100"/>
            <a:ext cx="541866" cy="1066800"/>
          </a:xfrm>
          <a:prstGeom prst="rect">
            <a:avLst/>
          </a:prstGeom>
        </p:spPr>
      </p:pic>
    </p:spTree>
    <p:extLst>
      <p:ext uri="{BB962C8B-B14F-4D97-AF65-F5344CB8AC3E}">
        <p14:creationId xmlns:p14="http://schemas.microsoft.com/office/powerpoint/2010/main" val="953955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en-US" dirty="0">
                <a:solidFill>
                  <a:srgbClr val="002060"/>
                </a:solidFill>
                <a:latin typeface="Book Antiqua" panose="02040602050305030304" pitchFamily="18" charset="0"/>
              </a:rPr>
              <a:t>UAVs in case of natural disaster</a:t>
            </a:r>
            <a:endParaRPr lang="bs-Latn-BA"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10</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pic>
        <p:nvPicPr>
          <p:cNvPr id="14" name="Picture 2" descr="Image result for creating maps drone"/>
          <p:cNvPicPr>
            <a:picLocks noGrp="1" noChangeAspect="1" noChangeArrowheads="1"/>
          </p:cNvPicPr>
          <p:nvPr>
            <p:ph idx="1"/>
          </p:nvPr>
        </p:nvPicPr>
        <p:blipFill>
          <a:blip r:embed="rId5">
            <a:extLst>
              <a:ext uri="{BEBA8EAE-BF5A-486C-A8C5-ECC9F3942E4B}">
                <a14:imgProps xmlns:a14="http://schemas.microsoft.com/office/drawing/2010/main">
                  <a14:imgLayer r:embed="rId6">
                    <a14:imgEffect>
                      <a14:saturation sat="253000"/>
                    </a14:imgEffect>
                    <a14:imgEffect>
                      <a14:brightnessContrast contrast="58000"/>
                    </a14:imgEffect>
                  </a14:imgLayer>
                </a14:imgProps>
              </a:ext>
              <a:ext uri="{28A0092B-C50C-407E-A947-70E740481C1C}">
                <a14:useLocalDpi xmlns:a14="http://schemas.microsoft.com/office/drawing/2010/main" val="0"/>
              </a:ext>
            </a:extLst>
          </a:blip>
          <a:srcRect/>
          <a:stretch>
            <a:fillRect/>
          </a:stretch>
        </p:blipFill>
        <p:spPr bwMode="auto">
          <a:xfrm>
            <a:off x="457200" y="1652485"/>
            <a:ext cx="8229600" cy="4421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250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en-US" dirty="0">
                <a:solidFill>
                  <a:srgbClr val="002060"/>
                </a:solidFill>
                <a:latin typeface="Book Antiqua" panose="02040602050305030304" pitchFamily="18" charset="0"/>
              </a:rPr>
              <a:t>UAVs in case of natural disaster</a:t>
            </a:r>
            <a:endParaRPr lang="bs-Latn-BA"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11</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pic>
        <p:nvPicPr>
          <p:cNvPr id="13" name="Tartalom helye 12"/>
          <p:cNvPicPr>
            <a:picLocks noGrp="1" noChangeAspect="1"/>
          </p:cNvPicPr>
          <p:nvPr>
            <p:ph idx="1"/>
          </p:nvPr>
        </p:nvPicPr>
        <p:blipFill>
          <a:blip r:embed="rId5">
            <a:extLst>
              <a:ext uri="{BEBA8EAE-BF5A-486C-A8C5-ECC9F3942E4B}">
                <a14:imgProps xmlns:a14="http://schemas.microsoft.com/office/drawing/2010/main">
                  <a14:imgLayer r:embed="rId6">
                    <a14:imgEffect>
                      <a14:brightnessContrast bright="-9000" contrast="74000"/>
                    </a14:imgEffect>
                  </a14:imgLayer>
                </a14:imgProps>
              </a:ext>
            </a:extLst>
          </a:blip>
          <a:stretch>
            <a:fillRect/>
          </a:stretch>
        </p:blipFill>
        <p:spPr>
          <a:xfrm>
            <a:off x="1464136" y="1600200"/>
            <a:ext cx="6215728" cy="5257800"/>
          </a:xfrm>
          <a:prstGeom prst="rect">
            <a:avLst/>
          </a:prstGeom>
        </p:spPr>
      </p:pic>
    </p:spTree>
    <p:extLst>
      <p:ext uri="{BB962C8B-B14F-4D97-AF65-F5344CB8AC3E}">
        <p14:creationId xmlns:p14="http://schemas.microsoft.com/office/powerpoint/2010/main" val="33820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en-US" dirty="0">
                <a:solidFill>
                  <a:srgbClr val="002060"/>
                </a:solidFill>
                <a:latin typeface="Book Antiqua" panose="02040602050305030304" pitchFamily="18" charset="0"/>
              </a:rPr>
              <a:t>UAVs in case of natural disaster</a:t>
            </a:r>
            <a:endParaRPr lang="bs-Latn-BA"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12</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pic>
        <p:nvPicPr>
          <p:cNvPr id="5" name="Kép 4"/>
          <p:cNvPicPr>
            <a:picLocks noChangeAspect="1"/>
          </p:cNvPicPr>
          <p:nvPr/>
        </p:nvPicPr>
        <p:blipFill>
          <a:blip r:embed="rId5">
            <a:extLst>
              <a:ext uri="{BEBA8EAE-BF5A-486C-A8C5-ECC9F3942E4B}">
                <a14:imgProps xmlns:a14="http://schemas.microsoft.com/office/drawing/2010/main">
                  <a14:imgLayer r:embed="rId6">
                    <a14:imgEffect>
                      <a14:brightnessContrast contrast="43000"/>
                    </a14:imgEffect>
                  </a14:imgLayer>
                </a14:imgProps>
              </a:ext>
            </a:extLst>
          </a:blip>
          <a:stretch>
            <a:fillRect/>
          </a:stretch>
        </p:blipFill>
        <p:spPr>
          <a:xfrm>
            <a:off x="1506806" y="3660012"/>
            <a:ext cx="5934075" cy="2867025"/>
          </a:xfrm>
          <a:prstGeom prst="rect">
            <a:avLst/>
          </a:prstGeom>
        </p:spPr>
      </p:pic>
      <p:sp>
        <p:nvSpPr>
          <p:cNvPr id="8" name="Tartalom helye 7"/>
          <p:cNvSpPr>
            <a:spLocks noGrp="1"/>
          </p:cNvSpPr>
          <p:nvPr>
            <p:ph idx="1"/>
          </p:nvPr>
        </p:nvSpPr>
        <p:spPr/>
        <p:txBody>
          <a:bodyPr/>
          <a:lstStyle/>
          <a:p>
            <a:r>
              <a:rPr lang="hu-HU" dirty="0" err="1">
                <a:solidFill>
                  <a:srgbClr val="002060"/>
                </a:solidFill>
                <a:latin typeface="Book Antiqua" panose="02040602050305030304" pitchFamily="18" charset="0"/>
              </a:rPr>
              <a:t>Sunflower</a:t>
            </a:r>
            <a:r>
              <a:rPr lang="hu-HU" dirty="0">
                <a:solidFill>
                  <a:srgbClr val="002060"/>
                </a:solidFill>
                <a:latin typeface="Book Antiqua" panose="02040602050305030304" pitchFamily="18" charset="0"/>
              </a:rPr>
              <a:t> – </a:t>
            </a:r>
            <a:r>
              <a:rPr lang="hu-HU" dirty="0" err="1">
                <a:solidFill>
                  <a:srgbClr val="002060"/>
                </a:solidFill>
                <a:latin typeface="Book Antiqua" panose="02040602050305030304" pitchFamily="18" charset="0"/>
              </a:rPr>
              <a:t>Rugweed</a:t>
            </a:r>
            <a:r>
              <a:rPr lang="hu-HU" dirty="0">
                <a:solidFill>
                  <a:srgbClr val="002060"/>
                </a:solidFill>
                <a:latin typeface="Book Antiqua" panose="02040602050305030304" pitchFamily="18" charset="0"/>
              </a:rPr>
              <a:t> – 40%</a:t>
            </a:r>
          </a:p>
        </p:txBody>
      </p:sp>
      <p:pic>
        <p:nvPicPr>
          <p:cNvPr id="13" name="Tartalom helye 3"/>
          <p:cNvPicPr>
            <a:picLocks noChangeAspect="1"/>
          </p:cNvPicPr>
          <p:nvPr/>
        </p:nvPicPr>
        <p:blipFill>
          <a:blip r:embed="rId7">
            <a:extLst>
              <a:ext uri="{BEBA8EAE-BF5A-486C-A8C5-ECC9F3942E4B}">
                <a14:imgProps xmlns:a14="http://schemas.microsoft.com/office/drawing/2010/main">
                  <a14:imgLayer r:embed="rId8">
                    <a14:imgEffect>
                      <a14:brightnessContrast contrast="60000"/>
                    </a14:imgEffect>
                  </a14:imgLayer>
                </a14:imgProps>
              </a:ext>
            </a:extLst>
          </a:blip>
          <a:stretch>
            <a:fillRect/>
          </a:stretch>
        </p:blipFill>
        <p:spPr>
          <a:xfrm>
            <a:off x="1516330" y="2146652"/>
            <a:ext cx="5915025" cy="1266825"/>
          </a:xfrm>
          <a:prstGeom prst="rect">
            <a:avLst/>
          </a:prstGeom>
        </p:spPr>
      </p:pic>
    </p:spTree>
    <p:extLst>
      <p:ext uri="{BB962C8B-B14F-4D97-AF65-F5344CB8AC3E}">
        <p14:creationId xmlns:p14="http://schemas.microsoft.com/office/powerpoint/2010/main" val="3577044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en-US" dirty="0">
                <a:solidFill>
                  <a:srgbClr val="002060"/>
                </a:solidFill>
                <a:latin typeface="Book Antiqua" panose="02040602050305030304" pitchFamily="18" charset="0"/>
              </a:rPr>
              <a:t>UAVs in case of natural disaster</a:t>
            </a:r>
            <a:endParaRPr lang="bs-Latn-BA"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13</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sp>
        <p:nvSpPr>
          <p:cNvPr id="3" name="Tartalom helye 2"/>
          <p:cNvSpPr>
            <a:spLocks noGrp="1"/>
          </p:cNvSpPr>
          <p:nvPr>
            <p:ph idx="1"/>
          </p:nvPr>
        </p:nvSpPr>
        <p:spPr/>
        <p:txBody>
          <a:bodyPr/>
          <a:lstStyle/>
          <a:p>
            <a:r>
              <a:rPr lang="hu-HU" dirty="0">
                <a:solidFill>
                  <a:srgbClr val="002060"/>
                </a:solidFill>
                <a:latin typeface="Book Antiqua" panose="02040602050305030304" pitchFamily="18" charset="0"/>
              </a:rPr>
              <a:t>750 </a:t>
            </a:r>
            <a:r>
              <a:rPr lang="hu-HU" dirty="0" err="1">
                <a:solidFill>
                  <a:srgbClr val="002060"/>
                </a:solidFill>
                <a:latin typeface="Book Antiqua" panose="02040602050305030304" pitchFamily="18" charset="0"/>
              </a:rPr>
              <a:t>photos</a:t>
            </a:r>
            <a:r>
              <a:rPr lang="hu-HU" dirty="0">
                <a:solidFill>
                  <a:srgbClr val="002060"/>
                </a:solidFill>
                <a:latin typeface="Book Antiqua" panose="02040602050305030304" pitchFamily="18" charset="0"/>
              </a:rPr>
              <a:t> – less </a:t>
            </a:r>
            <a:r>
              <a:rPr lang="hu-HU" dirty="0" err="1">
                <a:solidFill>
                  <a:srgbClr val="002060"/>
                </a:solidFill>
                <a:latin typeface="Book Antiqua" panose="02040602050305030304" pitchFamily="18" charset="0"/>
              </a:rPr>
              <a:t>than</a:t>
            </a:r>
            <a:r>
              <a:rPr lang="hu-HU" dirty="0">
                <a:solidFill>
                  <a:srgbClr val="002060"/>
                </a:solidFill>
                <a:latin typeface="Book Antiqua" panose="02040602050305030304" pitchFamily="18" charset="0"/>
              </a:rPr>
              <a:t> 10cm </a:t>
            </a:r>
            <a:r>
              <a:rPr lang="hu-HU" dirty="0" err="1">
                <a:solidFill>
                  <a:srgbClr val="002060"/>
                </a:solidFill>
                <a:latin typeface="Book Antiqua" panose="02040602050305030304" pitchFamily="18" charset="0"/>
              </a:rPr>
              <a:t>accuracy</a:t>
            </a:r>
            <a:endParaRPr lang="hu-HU" dirty="0">
              <a:solidFill>
                <a:srgbClr val="002060"/>
              </a:solidFill>
              <a:latin typeface="Book Antiqua" panose="02040602050305030304" pitchFamily="18" charset="0"/>
            </a:endParaRPr>
          </a:p>
          <a:p>
            <a:r>
              <a:rPr lang="hu-HU" dirty="0">
                <a:solidFill>
                  <a:srgbClr val="002060"/>
                </a:solidFill>
                <a:latin typeface="Book Antiqua" panose="02040602050305030304" pitchFamily="18" charset="0"/>
              </a:rPr>
              <a:t>10,000 </a:t>
            </a:r>
            <a:r>
              <a:rPr lang="hu-HU" dirty="0" err="1">
                <a:solidFill>
                  <a:srgbClr val="002060"/>
                </a:solidFill>
                <a:latin typeface="Book Antiqua" panose="02040602050305030304" pitchFamily="18" charset="0"/>
              </a:rPr>
              <a:t>photos</a:t>
            </a:r>
            <a:r>
              <a:rPr lang="hu-HU" dirty="0">
                <a:solidFill>
                  <a:srgbClr val="002060"/>
                </a:solidFill>
                <a:latin typeface="Book Antiqua" panose="02040602050305030304" pitchFamily="18" charset="0"/>
              </a:rPr>
              <a:t> – less </a:t>
            </a:r>
            <a:r>
              <a:rPr lang="hu-HU" dirty="0" err="1">
                <a:solidFill>
                  <a:srgbClr val="002060"/>
                </a:solidFill>
                <a:latin typeface="Book Antiqua" panose="02040602050305030304" pitchFamily="18" charset="0"/>
              </a:rPr>
              <a:t>than</a:t>
            </a:r>
            <a:r>
              <a:rPr lang="hu-HU" dirty="0">
                <a:solidFill>
                  <a:srgbClr val="002060"/>
                </a:solidFill>
                <a:latin typeface="Book Antiqua" panose="02040602050305030304" pitchFamily="18" charset="0"/>
              </a:rPr>
              <a:t> 1cm </a:t>
            </a:r>
            <a:r>
              <a:rPr lang="hu-HU" dirty="0" err="1">
                <a:solidFill>
                  <a:srgbClr val="002060"/>
                </a:solidFill>
                <a:latin typeface="Book Antiqua" panose="02040602050305030304" pitchFamily="18" charset="0"/>
              </a:rPr>
              <a:t>accuracy</a:t>
            </a:r>
            <a:endParaRPr lang="hu-HU" dirty="0">
              <a:solidFill>
                <a:srgbClr val="002060"/>
              </a:solidFill>
              <a:latin typeface="Book Antiqua" panose="02040602050305030304" pitchFamily="18" charset="0"/>
            </a:endParaRPr>
          </a:p>
          <a:p>
            <a:endParaRPr lang="hu-HU" dirty="0"/>
          </a:p>
        </p:txBody>
      </p:sp>
      <p:pic>
        <p:nvPicPr>
          <p:cNvPr id="5" name="Kép 4"/>
          <p:cNvPicPr>
            <a:picLocks noChangeAspect="1"/>
          </p:cNvPicPr>
          <p:nvPr/>
        </p:nvPicPr>
        <p:blipFill>
          <a:blip r:embed="rId5">
            <a:extLst>
              <a:ext uri="{BEBA8EAE-BF5A-486C-A8C5-ECC9F3942E4B}">
                <a14:imgProps xmlns:a14="http://schemas.microsoft.com/office/drawing/2010/main">
                  <a14:imgLayer r:embed="rId6">
                    <a14:imgEffect>
                      <a14:brightnessContrast contrast="57000"/>
                    </a14:imgEffect>
                  </a14:imgLayer>
                </a14:imgProps>
              </a:ext>
            </a:extLst>
          </a:blip>
          <a:stretch>
            <a:fillRect/>
          </a:stretch>
        </p:blipFill>
        <p:spPr>
          <a:xfrm>
            <a:off x="0" y="3720191"/>
            <a:ext cx="7619047" cy="3111111"/>
          </a:xfrm>
          <a:prstGeom prst="rect">
            <a:avLst/>
          </a:prstGeom>
        </p:spPr>
      </p:pic>
    </p:spTree>
    <p:extLst>
      <p:ext uri="{BB962C8B-B14F-4D97-AF65-F5344CB8AC3E}">
        <p14:creationId xmlns:p14="http://schemas.microsoft.com/office/powerpoint/2010/main" val="3405561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en-US" dirty="0">
                <a:solidFill>
                  <a:srgbClr val="002060"/>
                </a:solidFill>
                <a:latin typeface="Book Antiqua" panose="02040602050305030304" pitchFamily="18" charset="0"/>
              </a:rPr>
              <a:t>UAVs in case of natural disaster</a:t>
            </a:r>
            <a:endParaRPr lang="bs-Latn-BA"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14</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sp>
        <p:nvSpPr>
          <p:cNvPr id="3" name="Tartalom helye 2"/>
          <p:cNvSpPr>
            <a:spLocks noGrp="1"/>
          </p:cNvSpPr>
          <p:nvPr>
            <p:ph idx="1"/>
          </p:nvPr>
        </p:nvSpPr>
        <p:spPr/>
        <p:txBody>
          <a:bodyPr/>
          <a:lstStyle/>
          <a:p>
            <a:r>
              <a:rPr lang="hu-HU" dirty="0" err="1">
                <a:solidFill>
                  <a:srgbClr val="002060"/>
                </a:solidFill>
                <a:latin typeface="Book Antiqua" panose="02040602050305030304" pitchFamily="18" charset="0"/>
              </a:rPr>
              <a:t>Small</a:t>
            </a:r>
            <a:r>
              <a:rPr lang="hu-HU" dirty="0">
                <a:solidFill>
                  <a:srgbClr val="002060"/>
                </a:solidFill>
                <a:latin typeface="Book Antiqua" panose="02040602050305030304" pitchFamily="18" charset="0"/>
              </a:rPr>
              <a:t> </a:t>
            </a:r>
            <a:r>
              <a:rPr lang="hu-HU" dirty="0" err="1">
                <a:solidFill>
                  <a:srgbClr val="002060"/>
                </a:solidFill>
                <a:latin typeface="Book Antiqua" panose="02040602050305030304" pitchFamily="18" charset="0"/>
              </a:rPr>
              <a:t>model</a:t>
            </a:r>
            <a:endParaRPr lang="hu-HU" dirty="0">
              <a:solidFill>
                <a:srgbClr val="002060"/>
              </a:solidFill>
              <a:latin typeface="Book Antiqua" panose="02040602050305030304" pitchFamily="18" charset="0"/>
            </a:endParaRPr>
          </a:p>
          <a:p>
            <a:r>
              <a:rPr lang="hu-HU" dirty="0" err="1">
                <a:solidFill>
                  <a:srgbClr val="002060"/>
                </a:solidFill>
                <a:latin typeface="Book Antiqua" panose="02040602050305030304" pitchFamily="18" charset="0"/>
              </a:rPr>
              <a:t>Sparse</a:t>
            </a:r>
            <a:r>
              <a:rPr lang="hu-HU" dirty="0">
                <a:solidFill>
                  <a:srgbClr val="002060"/>
                </a:solidFill>
                <a:latin typeface="Book Antiqua" panose="02040602050305030304" pitchFamily="18" charset="0"/>
              </a:rPr>
              <a:t> </a:t>
            </a:r>
            <a:r>
              <a:rPr lang="hu-HU" dirty="0" err="1">
                <a:solidFill>
                  <a:srgbClr val="002060"/>
                </a:solidFill>
                <a:latin typeface="Book Antiqua" panose="02040602050305030304" pitchFamily="18" charset="0"/>
              </a:rPr>
              <a:t>point</a:t>
            </a:r>
            <a:r>
              <a:rPr lang="hu-HU" dirty="0">
                <a:solidFill>
                  <a:srgbClr val="002060"/>
                </a:solidFill>
                <a:latin typeface="Book Antiqua" panose="02040602050305030304" pitchFamily="18" charset="0"/>
              </a:rPr>
              <a:t> </a:t>
            </a:r>
            <a:r>
              <a:rPr lang="hu-HU" dirty="0" err="1">
                <a:solidFill>
                  <a:srgbClr val="002060"/>
                </a:solidFill>
                <a:latin typeface="Book Antiqua" panose="02040602050305030304" pitchFamily="18" charset="0"/>
              </a:rPr>
              <a:t>mesh</a:t>
            </a:r>
            <a:endParaRPr lang="hu-HU" dirty="0">
              <a:solidFill>
                <a:srgbClr val="002060"/>
              </a:solidFill>
              <a:latin typeface="Book Antiqua" panose="02040602050305030304" pitchFamily="18" charset="0"/>
            </a:endParaRPr>
          </a:p>
          <a:p>
            <a:r>
              <a:rPr lang="hu-HU" dirty="0" err="1">
                <a:solidFill>
                  <a:srgbClr val="002060"/>
                </a:solidFill>
                <a:latin typeface="Book Antiqua" panose="02040602050305030304" pitchFamily="18" charset="0"/>
              </a:rPr>
              <a:t>Dense</a:t>
            </a:r>
            <a:r>
              <a:rPr lang="hu-HU" dirty="0">
                <a:solidFill>
                  <a:srgbClr val="002060"/>
                </a:solidFill>
                <a:latin typeface="Book Antiqua" panose="02040602050305030304" pitchFamily="18" charset="0"/>
              </a:rPr>
              <a:t> </a:t>
            </a:r>
            <a:r>
              <a:rPr lang="hu-HU" dirty="0" err="1">
                <a:solidFill>
                  <a:srgbClr val="002060"/>
                </a:solidFill>
                <a:latin typeface="Book Antiqua" panose="02040602050305030304" pitchFamily="18" charset="0"/>
              </a:rPr>
              <a:t>mesh</a:t>
            </a:r>
            <a:endParaRPr lang="hu-HU" dirty="0">
              <a:solidFill>
                <a:srgbClr val="002060"/>
              </a:solidFill>
              <a:latin typeface="Book Antiqua" panose="02040602050305030304" pitchFamily="18" charset="0"/>
            </a:endParaRPr>
          </a:p>
          <a:p>
            <a:r>
              <a:rPr lang="hu-HU" dirty="0" err="1">
                <a:solidFill>
                  <a:srgbClr val="002060"/>
                </a:solidFill>
                <a:latin typeface="Book Antiqua" panose="02040602050305030304" pitchFamily="18" charset="0"/>
              </a:rPr>
              <a:t>Creating</a:t>
            </a:r>
            <a:r>
              <a:rPr lang="hu-HU" dirty="0">
                <a:solidFill>
                  <a:srgbClr val="002060"/>
                </a:solidFill>
                <a:latin typeface="Book Antiqua" panose="02040602050305030304" pitchFamily="18" charset="0"/>
              </a:rPr>
              <a:t> </a:t>
            </a:r>
            <a:r>
              <a:rPr lang="hu-HU" dirty="0" err="1">
                <a:solidFill>
                  <a:srgbClr val="002060"/>
                </a:solidFill>
                <a:latin typeface="Book Antiqua" panose="02040602050305030304" pitchFamily="18" charset="0"/>
              </a:rPr>
              <a:t>the</a:t>
            </a:r>
            <a:r>
              <a:rPr lang="hu-HU" dirty="0">
                <a:solidFill>
                  <a:srgbClr val="002060"/>
                </a:solidFill>
                <a:latin typeface="Book Antiqua" panose="02040602050305030304" pitchFamily="18" charset="0"/>
              </a:rPr>
              <a:t> </a:t>
            </a:r>
            <a:r>
              <a:rPr lang="hu-HU" dirty="0" err="1">
                <a:solidFill>
                  <a:srgbClr val="002060"/>
                </a:solidFill>
                <a:latin typeface="Book Antiqua" panose="02040602050305030304" pitchFamily="18" charset="0"/>
              </a:rPr>
              <a:t>mesh</a:t>
            </a:r>
            <a:r>
              <a:rPr lang="hu-HU" dirty="0">
                <a:solidFill>
                  <a:srgbClr val="002060"/>
                </a:solidFill>
                <a:latin typeface="Book Antiqua" panose="02040602050305030304" pitchFamily="18" charset="0"/>
              </a:rPr>
              <a:t>/</a:t>
            </a:r>
            <a:r>
              <a:rPr lang="hu-HU" dirty="0" err="1">
                <a:solidFill>
                  <a:srgbClr val="002060"/>
                </a:solidFill>
                <a:latin typeface="Book Antiqua" panose="02040602050305030304" pitchFamily="18" charset="0"/>
              </a:rPr>
              <a:t>surface</a:t>
            </a:r>
            <a:endParaRPr lang="hu-HU" dirty="0">
              <a:solidFill>
                <a:srgbClr val="002060"/>
              </a:solidFill>
              <a:latin typeface="Book Antiqua" panose="02040602050305030304" pitchFamily="18" charset="0"/>
            </a:endParaRPr>
          </a:p>
          <a:p>
            <a:r>
              <a:rPr lang="hu-HU" dirty="0" err="1">
                <a:solidFill>
                  <a:srgbClr val="002060"/>
                </a:solidFill>
                <a:latin typeface="Book Antiqua" panose="02040602050305030304" pitchFamily="18" charset="0"/>
              </a:rPr>
              <a:t>Textures</a:t>
            </a:r>
            <a:endParaRPr lang="hu-HU" dirty="0">
              <a:solidFill>
                <a:srgbClr val="002060"/>
              </a:solidFill>
              <a:latin typeface="Book Antiqua" panose="02040602050305030304" pitchFamily="18" charset="0"/>
            </a:endParaRPr>
          </a:p>
          <a:p>
            <a:endParaRPr lang="hu-HU" dirty="0"/>
          </a:p>
          <a:p>
            <a:endParaRPr lang="hu-HU" dirty="0"/>
          </a:p>
        </p:txBody>
      </p:sp>
      <p:pic>
        <p:nvPicPr>
          <p:cNvPr id="13" name="Kép 12"/>
          <p:cNvPicPr>
            <a:picLocks noChangeAspect="1"/>
          </p:cNvPicPr>
          <p:nvPr/>
        </p:nvPicPr>
        <p:blipFill>
          <a:blip r:embed="rId5">
            <a:extLst>
              <a:ext uri="{BEBA8EAE-BF5A-486C-A8C5-ECC9F3942E4B}">
                <a14:imgProps xmlns:a14="http://schemas.microsoft.com/office/drawing/2010/main">
                  <a14:imgLayer r:embed="rId6">
                    <a14:imgEffect>
                      <a14:brightnessContrast contrast="51000"/>
                    </a14:imgEffect>
                  </a14:imgLayer>
                </a14:imgProps>
              </a:ext>
            </a:extLst>
          </a:blip>
          <a:stretch>
            <a:fillRect/>
          </a:stretch>
        </p:blipFill>
        <p:spPr>
          <a:xfrm>
            <a:off x="2870775" y="4397666"/>
            <a:ext cx="4596825" cy="2323809"/>
          </a:xfrm>
          <a:prstGeom prst="rect">
            <a:avLst/>
          </a:prstGeom>
        </p:spPr>
      </p:pic>
    </p:spTree>
    <p:extLst>
      <p:ext uri="{BB962C8B-B14F-4D97-AF65-F5344CB8AC3E}">
        <p14:creationId xmlns:p14="http://schemas.microsoft.com/office/powerpoint/2010/main" val="3991973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en-US" dirty="0">
                <a:solidFill>
                  <a:srgbClr val="002060"/>
                </a:solidFill>
                <a:latin typeface="Book Antiqua" panose="02040602050305030304" pitchFamily="18" charset="0"/>
              </a:rPr>
              <a:t>UAVs in case of natural disaster</a:t>
            </a:r>
            <a:endParaRPr lang="bs-Latn-BA"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15</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pic>
        <p:nvPicPr>
          <p:cNvPr id="4" name="Tartalom helye 3"/>
          <p:cNvPicPr>
            <a:picLocks noGrp="1" noChangeAspect="1"/>
          </p:cNvPicPr>
          <p:nvPr>
            <p:ph idx="1"/>
          </p:nvPr>
        </p:nvPicPr>
        <p:blipFill>
          <a:blip r:embed="rId5">
            <a:extLst>
              <a:ext uri="{BEBA8EAE-BF5A-486C-A8C5-ECC9F3942E4B}">
                <a14:imgProps xmlns:a14="http://schemas.microsoft.com/office/drawing/2010/main">
                  <a14:imgLayer r:embed="rId6">
                    <a14:imgEffect>
                      <a14:brightnessContrast contrast="61000"/>
                    </a14:imgEffect>
                  </a14:imgLayer>
                </a14:imgProps>
              </a:ext>
            </a:extLst>
          </a:blip>
          <a:stretch>
            <a:fillRect/>
          </a:stretch>
        </p:blipFill>
        <p:spPr>
          <a:xfrm>
            <a:off x="548922" y="1600200"/>
            <a:ext cx="8046156" cy="4525963"/>
          </a:xfrm>
          <a:prstGeom prst="rect">
            <a:avLst/>
          </a:prstGeom>
        </p:spPr>
      </p:pic>
    </p:spTree>
    <p:extLst>
      <p:ext uri="{BB962C8B-B14F-4D97-AF65-F5344CB8AC3E}">
        <p14:creationId xmlns:p14="http://schemas.microsoft.com/office/powerpoint/2010/main" val="2281981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en-US" dirty="0">
                <a:solidFill>
                  <a:srgbClr val="002060"/>
                </a:solidFill>
                <a:latin typeface="Book Antiqua" panose="02040602050305030304" pitchFamily="18" charset="0"/>
              </a:rPr>
              <a:t>UAVs in case of natural disaster</a:t>
            </a:r>
            <a:endParaRPr lang="bs-Latn-BA"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16</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pic>
        <p:nvPicPr>
          <p:cNvPr id="10" name="Tartalom helye 9"/>
          <p:cNvPicPr>
            <a:picLocks noGrp="1" noChangeAspect="1"/>
          </p:cNvPicPr>
          <p:nvPr>
            <p:ph idx="1"/>
          </p:nvPr>
        </p:nvPicPr>
        <p:blipFill>
          <a:blip r:embed="rId5">
            <a:extLst>
              <a:ext uri="{BEBA8EAE-BF5A-486C-A8C5-ECC9F3942E4B}">
                <a14:imgProps xmlns:a14="http://schemas.microsoft.com/office/drawing/2010/main">
                  <a14:imgLayer r:embed="rId6">
                    <a14:imgEffect>
                      <a14:saturation sat="398000"/>
                    </a14:imgEffect>
                    <a14:imgEffect>
                      <a14:brightnessContrast bright="22000" contrast="33000"/>
                    </a14:imgEffect>
                  </a14:imgLayer>
                </a14:imgProps>
              </a:ext>
            </a:extLst>
          </a:blip>
          <a:stretch>
            <a:fillRect/>
          </a:stretch>
        </p:blipFill>
        <p:spPr>
          <a:xfrm>
            <a:off x="1321206" y="1653658"/>
            <a:ext cx="6501587" cy="4419047"/>
          </a:xfrm>
          <a:prstGeom prst="rect">
            <a:avLst/>
          </a:prstGeom>
        </p:spPr>
      </p:pic>
    </p:spTree>
    <p:extLst>
      <p:ext uri="{BB962C8B-B14F-4D97-AF65-F5344CB8AC3E}">
        <p14:creationId xmlns:p14="http://schemas.microsoft.com/office/powerpoint/2010/main" val="4113238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en-US" dirty="0">
                <a:solidFill>
                  <a:srgbClr val="002060"/>
                </a:solidFill>
                <a:latin typeface="Book Antiqua" panose="02040602050305030304" pitchFamily="18" charset="0"/>
              </a:rPr>
              <a:t>UAVs in case of natural disaster</a:t>
            </a:r>
            <a:endParaRPr lang="bs-Latn-BA"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17</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pic>
        <p:nvPicPr>
          <p:cNvPr id="7172" name="Picture 4" descr="Image result for thermal camera drone"/>
          <p:cNvPicPr>
            <a:picLocks noGrp="1" noChangeAspect="1" noChangeArrowheads="1"/>
          </p:cNvPicPr>
          <p:nvPr>
            <p:ph idx="1"/>
          </p:nvPr>
        </p:nvPicPr>
        <p:blipFill>
          <a:blip r:embed="rId5">
            <a:extLst>
              <a:ext uri="{BEBA8EAE-BF5A-486C-A8C5-ECC9F3942E4B}">
                <a14:imgProps xmlns:a14="http://schemas.microsoft.com/office/drawing/2010/main">
                  <a14:imgLayer r:embed="rId6">
                    <a14:imgEffect>
                      <a14:saturation sat="259000"/>
                    </a14:imgEffect>
                    <a14:imgEffect>
                      <a14:brightnessContrast bright="4000" contrast="43000"/>
                    </a14:imgEffect>
                  </a14:imgLayer>
                </a14:imgProps>
              </a:ext>
              <a:ext uri="{28A0092B-C50C-407E-A947-70E740481C1C}">
                <a14:useLocalDpi xmlns:a14="http://schemas.microsoft.com/office/drawing/2010/main" val="0"/>
              </a:ext>
            </a:extLst>
          </a:blip>
          <a:srcRect/>
          <a:stretch>
            <a:fillRect/>
          </a:stretch>
        </p:blipFill>
        <p:spPr bwMode="auto">
          <a:xfrm>
            <a:off x="2381250" y="1600200"/>
            <a:ext cx="4381499"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162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en-US" dirty="0">
                <a:solidFill>
                  <a:srgbClr val="002060"/>
                </a:solidFill>
                <a:latin typeface="Book Antiqua" panose="02040602050305030304" pitchFamily="18" charset="0"/>
              </a:rPr>
              <a:t>UAVs in case of natural disaster</a:t>
            </a:r>
            <a:endParaRPr lang="bs-Latn-BA"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18</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pic>
        <p:nvPicPr>
          <p:cNvPr id="8194" name="Picture 2" descr="Image result for thermal camera drone"/>
          <p:cNvPicPr>
            <a:picLocks noGrp="1" noChangeAspect="1" noChangeArrowheads="1"/>
          </p:cNvPicPr>
          <p:nvPr>
            <p:ph idx="1"/>
          </p:nvPr>
        </p:nvPicPr>
        <p:blipFill>
          <a:blip r:embed="rId5">
            <a:extLst>
              <a:ext uri="{BEBA8EAE-BF5A-486C-A8C5-ECC9F3942E4B}">
                <a14:imgProps xmlns:a14="http://schemas.microsoft.com/office/drawing/2010/main">
                  <a14:imgLayer r:embed="rId6">
                    <a14:imgEffect>
                      <a14:brightnessContrast bright="12000" contrast="58000"/>
                    </a14:imgEffect>
                  </a14:imgLayer>
                </a14:imgProps>
              </a:ext>
              <a:ext uri="{28A0092B-C50C-407E-A947-70E740481C1C}">
                <a14:useLocalDpi xmlns:a14="http://schemas.microsoft.com/office/drawing/2010/main" val="0"/>
              </a:ext>
            </a:extLst>
          </a:blip>
          <a:srcRect/>
          <a:stretch>
            <a:fillRect/>
          </a:stretch>
        </p:blipFill>
        <p:spPr bwMode="auto">
          <a:xfrm>
            <a:off x="2381250" y="1601572"/>
            <a:ext cx="4381499"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989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en-US" dirty="0">
                <a:solidFill>
                  <a:srgbClr val="002060"/>
                </a:solidFill>
                <a:latin typeface="Book Antiqua" panose="02040602050305030304" pitchFamily="18" charset="0"/>
              </a:rPr>
              <a:t>UAVs in case of natural disaster</a:t>
            </a:r>
            <a:endParaRPr lang="bs-Latn-BA"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19</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pic>
        <p:nvPicPr>
          <p:cNvPr id="9220" name="Picture 4" descr="Image result for thermal camera drone"/>
          <p:cNvPicPr>
            <a:picLocks noGrp="1" noChangeAspect="1" noChangeArrowheads="1"/>
          </p:cNvPicPr>
          <p:nvPr>
            <p:ph idx="1"/>
          </p:nvPr>
        </p:nvPicPr>
        <p:blipFill>
          <a:blip r:embed="rId5">
            <a:extLst>
              <a:ext uri="{BEBA8EAE-BF5A-486C-A8C5-ECC9F3942E4B}">
                <a14:imgProps xmlns:a14="http://schemas.microsoft.com/office/drawing/2010/main">
                  <a14:imgLayer r:embed="rId6">
                    <a14:imgEffect>
                      <a14:brightnessContrast bright="18000" contrast="45000"/>
                    </a14:imgEffect>
                  </a14:imgLayer>
                </a14:imgProps>
              </a:ext>
              <a:ext uri="{28A0092B-C50C-407E-A947-70E740481C1C}">
                <a14:useLocalDpi xmlns:a14="http://schemas.microsoft.com/office/drawing/2010/main" val="0"/>
              </a:ext>
            </a:extLst>
          </a:blip>
          <a:srcRect/>
          <a:stretch>
            <a:fillRect/>
          </a:stretch>
        </p:blipFill>
        <p:spPr bwMode="auto">
          <a:xfrm>
            <a:off x="527252" y="2360614"/>
            <a:ext cx="8089496" cy="3005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664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bs-Latn-BA" dirty="0">
                <a:solidFill>
                  <a:srgbClr val="002060"/>
                </a:solidFill>
                <a:latin typeface="Book Antiqua" panose="02040602050305030304" pitchFamily="18" charset="0"/>
              </a:rPr>
              <a:t>Schedule</a:t>
            </a:r>
          </a:p>
        </p:txBody>
      </p:sp>
      <p:sp>
        <p:nvSpPr>
          <p:cNvPr id="3" name="Content Placeholder 2"/>
          <p:cNvSpPr>
            <a:spLocks noGrp="1"/>
          </p:cNvSpPr>
          <p:nvPr>
            <p:ph idx="1"/>
          </p:nvPr>
        </p:nvSpPr>
        <p:spPr/>
        <p:txBody>
          <a:bodyPr/>
          <a:lstStyle/>
          <a:p>
            <a:r>
              <a:rPr lang="en-US" dirty="0">
                <a:solidFill>
                  <a:srgbClr val="002060"/>
                </a:solidFill>
                <a:latin typeface="Book Antiqua" panose="02040602050305030304" pitchFamily="18" charset="0"/>
              </a:rPr>
              <a:t>Application of UAVs in case of natural disaster</a:t>
            </a:r>
            <a:endParaRPr lang="bs-Latn-BA" dirty="0">
              <a:solidFill>
                <a:srgbClr val="002060"/>
              </a:solidFill>
              <a:latin typeface="Book Antiqua" panose="02040602050305030304" pitchFamily="18" charset="0"/>
            </a:endParaRPr>
          </a:p>
          <a:p>
            <a:r>
              <a:rPr lang="bs-Latn-BA" dirty="0">
                <a:solidFill>
                  <a:srgbClr val="002060"/>
                </a:solidFill>
                <a:latin typeface="Book Antiqua" panose="02040602050305030304" pitchFamily="18" charset="0"/>
              </a:rPr>
              <a:t>The basics of UAVs</a:t>
            </a:r>
          </a:p>
          <a:p>
            <a:r>
              <a:rPr lang="bs-Latn-BA" dirty="0">
                <a:solidFill>
                  <a:srgbClr val="002060"/>
                </a:solidFill>
                <a:latin typeface="Book Antiqua" panose="02040602050305030304" pitchFamily="18" charset="0"/>
              </a:rPr>
              <a:t>Laboratory work</a:t>
            </a: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2</a:t>
            </a:fld>
            <a:endParaRPr lang="en-US"/>
          </a:p>
        </p:txBody>
      </p:sp>
      <p:pic>
        <p:nvPicPr>
          <p:cNvPr id="11" name="Picture 10" descr="final_color.jpg"/>
          <p:cNvPicPr>
            <a:picLocks noChangeAspect="1"/>
          </p:cNvPicPr>
          <p:nvPr/>
        </p:nvPicPr>
        <p:blipFill>
          <a:blip r:embed="rId2"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3"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val="518287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en-US" dirty="0">
                <a:solidFill>
                  <a:srgbClr val="002060"/>
                </a:solidFill>
                <a:latin typeface="Book Antiqua" panose="02040602050305030304" pitchFamily="18" charset="0"/>
              </a:rPr>
              <a:t>UAVs in case of natural disaster</a:t>
            </a:r>
            <a:endParaRPr lang="bs-Latn-BA"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20</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pic>
        <p:nvPicPr>
          <p:cNvPr id="5" name="Tartalom helye 4"/>
          <p:cNvPicPr>
            <a:picLocks noGrp="1" noChangeAspect="1"/>
          </p:cNvPicPr>
          <p:nvPr>
            <p:ph idx="1"/>
          </p:nvPr>
        </p:nvPicPr>
        <p:blipFill>
          <a:blip r:embed="rId5">
            <a:extLst>
              <a:ext uri="{BEBA8EAE-BF5A-486C-A8C5-ECC9F3942E4B}">
                <a14:imgProps xmlns:a14="http://schemas.microsoft.com/office/drawing/2010/main">
                  <a14:imgLayer r:embed="rId6">
                    <a14:imgEffect>
                      <a14:saturation sat="400000"/>
                    </a14:imgEffect>
                    <a14:imgEffect>
                      <a14:brightnessContrast bright="1000" contrast="38000"/>
                    </a14:imgEffect>
                  </a14:imgLayer>
                </a14:imgProps>
              </a:ext>
            </a:extLst>
          </a:blip>
          <a:stretch>
            <a:fillRect/>
          </a:stretch>
        </p:blipFill>
        <p:spPr>
          <a:xfrm>
            <a:off x="1524000" y="1877219"/>
            <a:ext cx="6096000" cy="3971925"/>
          </a:xfrm>
          <a:prstGeom prst="rect">
            <a:avLst/>
          </a:prstGeom>
        </p:spPr>
      </p:pic>
    </p:spTree>
    <p:extLst>
      <p:ext uri="{BB962C8B-B14F-4D97-AF65-F5344CB8AC3E}">
        <p14:creationId xmlns:p14="http://schemas.microsoft.com/office/powerpoint/2010/main" val="3004761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en-US" dirty="0">
                <a:solidFill>
                  <a:srgbClr val="002060"/>
                </a:solidFill>
                <a:latin typeface="Book Antiqua" panose="02040602050305030304" pitchFamily="18" charset="0"/>
              </a:rPr>
              <a:t>UAVs in case of natural disaster</a:t>
            </a:r>
            <a:endParaRPr lang="bs-Latn-BA"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21</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pic>
        <p:nvPicPr>
          <p:cNvPr id="3074" name="Picture 2" descr="Image result for natural disaster drone"/>
          <p:cNvPicPr>
            <a:picLocks noGrp="1" noChangeAspect="1" noChangeArrowheads="1"/>
          </p:cNvPicPr>
          <p:nvPr>
            <p:ph idx="1"/>
          </p:nvPr>
        </p:nvPicPr>
        <p:blipFill>
          <a:blip r:embed="rId5">
            <a:extLst>
              <a:ext uri="{BEBA8EAE-BF5A-486C-A8C5-ECC9F3942E4B}">
                <a14:imgProps xmlns:a14="http://schemas.microsoft.com/office/drawing/2010/main">
                  <a14:imgLayer r:embed="rId6">
                    <a14:imgEffect>
                      <a14:saturation sat="146000"/>
                    </a14:imgEffect>
                    <a14:imgEffect>
                      <a14:brightnessContrast bright="25000" contrast="43000"/>
                    </a14:imgEffect>
                  </a14:imgLayer>
                </a14:imgProps>
              </a:ex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209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bs-Latn-BA" dirty="0">
                <a:solidFill>
                  <a:srgbClr val="002060"/>
                </a:solidFill>
                <a:latin typeface="Book Antiqua" panose="02040602050305030304" pitchFamily="18" charset="0"/>
              </a:rPr>
              <a:t>Definitions</a:t>
            </a:r>
          </a:p>
        </p:txBody>
      </p:sp>
      <p:sp>
        <p:nvSpPr>
          <p:cNvPr id="3" name="Content Placeholder 2"/>
          <p:cNvSpPr>
            <a:spLocks noGrp="1"/>
          </p:cNvSpPr>
          <p:nvPr>
            <p:ph idx="1"/>
          </p:nvPr>
        </p:nvSpPr>
        <p:spPr/>
        <p:txBody>
          <a:bodyPr>
            <a:normAutofit/>
          </a:bodyPr>
          <a:lstStyle/>
          <a:p>
            <a:r>
              <a:rPr lang="hu-HU" dirty="0">
                <a:solidFill>
                  <a:srgbClr val="002060"/>
                </a:solidFill>
                <a:latin typeface="Book Antiqua" panose="02040602050305030304" pitchFamily="18" charset="0"/>
              </a:rPr>
              <a:t>UAV is </a:t>
            </a:r>
            <a:r>
              <a:rPr lang="en-US" dirty="0">
                <a:solidFill>
                  <a:srgbClr val="002060"/>
                </a:solidFill>
                <a:latin typeface="Book Antiqua" panose="02040602050305030304" pitchFamily="18" charset="0"/>
              </a:rPr>
              <a:t>an unmanned aerial vehicle (an aircraft piloted by remote control or onboard computers)</a:t>
            </a:r>
            <a:endParaRPr lang="hu-HU" dirty="0">
              <a:solidFill>
                <a:srgbClr val="002060"/>
              </a:solidFill>
              <a:latin typeface="Book Antiqua" panose="02040602050305030304" pitchFamily="18" charset="0"/>
            </a:endParaRPr>
          </a:p>
          <a:p>
            <a:r>
              <a:rPr lang="hu-HU" dirty="0">
                <a:solidFill>
                  <a:srgbClr val="002060"/>
                </a:solidFill>
                <a:latin typeface="Book Antiqua" panose="02040602050305030304" pitchFamily="18" charset="0"/>
              </a:rPr>
              <a:t>RPAS is a </a:t>
            </a:r>
            <a:r>
              <a:rPr lang="hu-HU" dirty="0" err="1">
                <a:solidFill>
                  <a:srgbClr val="002060"/>
                </a:solidFill>
                <a:latin typeface="Book Antiqua" panose="02040602050305030304" pitchFamily="18" charset="0"/>
              </a:rPr>
              <a:t>Remotely</a:t>
            </a:r>
            <a:r>
              <a:rPr lang="hu-HU" dirty="0">
                <a:solidFill>
                  <a:srgbClr val="002060"/>
                </a:solidFill>
                <a:latin typeface="Book Antiqua" panose="02040602050305030304" pitchFamily="18" charset="0"/>
              </a:rPr>
              <a:t> </a:t>
            </a:r>
            <a:r>
              <a:rPr lang="hu-HU" dirty="0" err="1">
                <a:solidFill>
                  <a:srgbClr val="002060"/>
                </a:solidFill>
                <a:latin typeface="Book Antiqua" panose="02040602050305030304" pitchFamily="18" charset="0"/>
              </a:rPr>
              <a:t>Piloted</a:t>
            </a:r>
            <a:r>
              <a:rPr lang="hu-HU" dirty="0">
                <a:solidFill>
                  <a:srgbClr val="002060"/>
                </a:solidFill>
                <a:latin typeface="Book Antiqua" panose="02040602050305030304" pitchFamily="18" charset="0"/>
              </a:rPr>
              <a:t> </a:t>
            </a:r>
            <a:r>
              <a:rPr lang="hu-HU" dirty="0" err="1">
                <a:solidFill>
                  <a:srgbClr val="002060"/>
                </a:solidFill>
                <a:latin typeface="Book Antiqua" panose="02040602050305030304" pitchFamily="18" charset="0"/>
              </a:rPr>
              <a:t>Aircraft</a:t>
            </a:r>
            <a:r>
              <a:rPr lang="hu-HU" dirty="0">
                <a:solidFill>
                  <a:srgbClr val="002060"/>
                </a:solidFill>
                <a:latin typeface="Book Antiqua" panose="02040602050305030304" pitchFamily="18" charset="0"/>
              </a:rPr>
              <a:t> System</a:t>
            </a:r>
          </a:p>
          <a:p>
            <a:r>
              <a:rPr lang="hu-HU" dirty="0" err="1">
                <a:solidFill>
                  <a:srgbClr val="002060"/>
                </a:solidFill>
                <a:latin typeface="Book Antiqua" panose="02040602050305030304" pitchFamily="18" charset="0"/>
              </a:rPr>
              <a:t>Drone</a:t>
            </a:r>
            <a:r>
              <a:rPr lang="hu-HU" dirty="0">
                <a:solidFill>
                  <a:srgbClr val="002060"/>
                </a:solidFill>
                <a:latin typeface="Book Antiqua" panose="02040602050305030304" pitchFamily="18" charset="0"/>
              </a:rPr>
              <a:t> is </a:t>
            </a:r>
            <a:r>
              <a:rPr lang="en-US" dirty="0">
                <a:solidFill>
                  <a:srgbClr val="002060"/>
                </a:solidFill>
                <a:latin typeface="Book Antiqua" panose="02040602050305030304" pitchFamily="18" charset="0"/>
              </a:rPr>
              <a:t>an unmanned aircraft</a:t>
            </a: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22</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val="634383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bs-Latn-BA" dirty="0">
                <a:solidFill>
                  <a:srgbClr val="002060"/>
                </a:solidFill>
                <a:latin typeface="Book Antiqua" panose="02040602050305030304" pitchFamily="18" charset="0"/>
              </a:rPr>
              <a:t>Parts of an UAV</a:t>
            </a:r>
          </a:p>
        </p:txBody>
      </p:sp>
      <p:sp>
        <p:nvSpPr>
          <p:cNvPr id="3" name="Content Placeholder 2"/>
          <p:cNvSpPr>
            <a:spLocks noGrp="1"/>
          </p:cNvSpPr>
          <p:nvPr>
            <p:ph idx="1"/>
          </p:nvPr>
        </p:nvSpPr>
        <p:spPr/>
        <p:txBody>
          <a:bodyPr>
            <a:normAutofit lnSpcReduction="10000"/>
          </a:bodyPr>
          <a:lstStyle/>
          <a:p>
            <a:r>
              <a:rPr lang="hu-HU" dirty="0" err="1">
                <a:solidFill>
                  <a:srgbClr val="002060"/>
                </a:solidFill>
                <a:latin typeface="Book Antiqua" panose="02040602050305030304" pitchFamily="18" charset="0"/>
              </a:rPr>
              <a:t>Frame</a:t>
            </a:r>
            <a:endParaRPr lang="hu-HU" dirty="0">
              <a:solidFill>
                <a:srgbClr val="002060"/>
              </a:solidFill>
              <a:latin typeface="Book Antiqua" panose="02040602050305030304" pitchFamily="18" charset="0"/>
            </a:endParaRPr>
          </a:p>
          <a:p>
            <a:r>
              <a:rPr lang="hu-HU" dirty="0" err="1">
                <a:solidFill>
                  <a:srgbClr val="002060"/>
                </a:solidFill>
                <a:latin typeface="Book Antiqua" panose="02040602050305030304" pitchFamily="18" charset="0"/>
              </a:rPr>
              <a:t>Landing</a:t>
            </a:r>
            <a:r>
              <a:rPr lang="hu-HU" dirty="0">
                <a:solidFill>
                  <a:srgbClr val="002060"/>
                </a:solidFill>
                <a:latin typeface="Book Antiqua" panose="02040602050305030304" pitchFamily="18" charset="0"/>
              </a:rPr>
              <a:t> </a:t>
            </a:r>
            <a:r>
              <a:rPr lang="hu-HU" dirty="0" err="1">
                <a:solidFill>
                  <a:srgbClr val="002060"/>
                </a:solidFill>
                <a:latin typeface="Book Antiqua" panose="02040602050305030304" pitchFamily="18" charset="0"/>
              </a:rPr>
              <a:t>gear</a:t>
            </a:r>
            <a:endParaRPr lang="hu-HU" dirty="0">
              <a:solidFill>
                <a:srgbClr val="002060"/>
              </a:solidFill>
              <a:latin typeface="Book Antiqua" panose="02040602050305030304" pitchFamily="18" charset="0"/>
            </a:endParaRPr>
          </a:p>
          <a:p>
            <a:r>
              <a:rPr lang="hu-HU" dirty="0" err="1">
                <a:solidFill>
                  <a:srgbClr val="002060"/>
                </a:solidFill>
                <a:latin typeface="Book Antiqua" panose="02040602050305030304" pitchFamily="18" charset="0"/>
              </a:rPr>
              <a:t>Blade</a:t>
            </a:r>
            <a:endParaRPr lang="hu-HU" dirty="0">
              <a:solidFill>
                <a:srgbClr val="002060"/>
              </a:solidFill>
              <a:latin typeface="Book Antiqua" panose="02040602050305030304" pitchFamily="18" charset="0"/>
            </a:endParaRPr>
          </a:p>
          <a:p>
            <a:r>
              <a:rPr lang="hu-HU" dirty="0">
                <a:solidFill>
                  <a:srgbClr val="002060"/>
                </a:solidFill>
                <a:latin typeface="Book Antiqua" panose="02040602050305030304" pitchFamily="18" charset="0"/>
              </a:rPr>
              <a:t>Motor</a:t>
            </a:r>
          </a:p>
          <a:p>
            <a:r>
              <a:rPr lang="hu-HU" dirty="0">
                <a:solidFill>
                  <a:srgbClr val="002060"/>
                </a:solidFill>
                <a:latin typeface="Book Antiqua" panose="02040602050305030304" pitchFamily="18" charset="0"/>
              </a:rPr>
              <a:t>ESC</a:t>
            </a:r>
          </a:p>
          <a:p>
            <a:r>
              <a:rPr lang="hu-HU" dirty="0" err="1">
                <a:solidFill>
                  <a:srgbClr val="002060"/>
                </a:solidFill>
                <a:latin typeface="Book Antiqua" panose="02040602050305030304" pitchFamily="18" charset="0"/>
              </a:rPr>
              <a:t>Battery</a:t>
            </a:r>
            <a:endParaRPr lang="hu-HU" dirty="0">
              <a:solidFill>
                <a:srgbClr val="002060"/>
              </a:solidFill>
              <a:latin typeface="Book Antiqua" panose="02040602050305030304" pitchFamily="18" charset="0"/>
            </a:endParaRPr>
          </a:p>
          <a:p>
            <a:r>
              <a:rPr lang="hu-HU" dirty="0">
                <a:solidFill>
                  <a:srgbClr val="002060"/>
                </a:solidFill>
                <a:latin typeface="Book Antiqua" panose="02040602050305030304" pitchFamily="18" charset="0"/>
              </a:rPr>
              <a:t>FC</a:t>
            </a:r>
          </a:p>
          <a:p>
            <a:r>
              <a:rPr lang="hu-HU" dirty="0">
                <a:solidFill>
                  <a:srgbClr val="002060"/>
                </a:solidFill>
                <a:latin typeface="Book Antiqua" panose="02040602050305030304" pitchFamily="18" charset="0"/>
              </a:rPr>
              <a:t>FPV</a:t>
            </a:r>
            <a:endParaRPr lang="en-US"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23</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pic>
        <p:nvPicPr>
          <p:cNvPr id="5" name="Kép 4"/>
          <p:cNvPicPr>
            <a:picLocks noChangeAspect="1"/>
          </p:cNvPicPr>
          <p:nvPr/>
        </p:nvPicPr>
        <p:blipFill>
          <a:blip r:embed="rId5">
            <a:extLst>
              <a:ext uri="{BEBA8EAE-BF5A-486C-A8C5-ECC9F3942E4B}">
                <a14:imgProps xmlns:a14="http://schemas.microsoft.com/office/drawing/2010/main">
                  <a14:imgLayer r:embed="rId6">
                    <a14:imgEffect>
                      <a14:brightnessContrast contrast="61000"/>
                    </a14:imgEffect>
                  </a14:imgLayer>
                </a14:imgProps>
              </a:ext>
            </a:extLst>
          </a:blip>
          <a:stretch>
            <a:fillRect/>
          </a:stretch>
        </p:blipFill>
        <p:spPr>
          <a:xfrm>
            <a:off x="3429000" y="1838325"/>
            <a:ext cx="5715000" cy="5019675"/>
          </a:xfrm>
          <a:prstGeom prst="rect">
            <a:avLst/>
          </a:prstGeom>
        </p:spPr>
      </p:pic>
    </p:spTree>
    <p:extLst>
      <p:ext uri="{BB962C8B-B14F-4D97-AF65-F5344CB8AC3E}">
        <p14:creationId xmlns:p14="http://schemas.microsoft.com/office/powerpoint/2010/main" val="4249829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bs-Latn-BA" dirty="0">
                <a:solidFill>
                  <a:srgbClr val="002060"/>
                </a:solidFill>
                <a:latin typeface="Book Antiqua" panose="02040602050305030304" pitchFamily="18" charset="0"/>
              </a:rPr>
              <a:t>How an UAV works</a:t>
            </a: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24</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pic>
        <p:nvPicPr>
          <p:cNvPr id="2050" name="Picture 2" descr="Image result for how drone works"/>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9000"/>
                    </a14:imgEffect>
                  </a14:imgLayer>
                </a14:imgProps>
              </a:ext>
              <a:ext uri="{28A0092B-C50C-407E-A947-70E740481C1C}">
                <a14:useLocalDpi xmlns:a14="http://schemas.microsoft.com/office/drawing/2010/main" val="0"/>
              </a:ext>
            </a:extLst>
          </a:blip>
          <a:srcRect/>
          <a:stretch>
            <a:fillRect/>
          </a:stretch>
        </p:blipFill>
        <p:spPr bwMode="auto">
          <a:xfrm>
            <a:off x="2189988" y="1754187"/>
            <a:ext cx="5145024" cy="3866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05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bs-Latn-BA" dirty="0">
                <a:solidFill>
                  <a:srgbClr val="002060"/>
                </a:solidFill>
                <a:latin typeface="Book Antiqua" panose="02040602050305030304" pitchFamily="18" charset="0"/>
              </a:rPr>
              <a:t>UAV</a:t>
            </a: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25</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pic>
        <p:nvPicPr>
          <p:cNvPr id="1026" name="Picture 2" descr="Image result for dji phantom 4 pr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714500"/>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925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bs-Latn-BA" dirty="0">
                <a:solidFill>
                  <a:srgbClr val="002060"/>
                </a:solidFill>
                <a:latin typeface="Book Antiqua" panose="02040602050305030304" pitchFamily="18" charset="0"/>
              </a:rPr>
              <a:t>UAV</a:t>
            </a: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26</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pic>
        <p:nvPicPr>
          <p:cNvPr id="3" name="Kép 2"/>
          <p:cNvPicPr>
            <a:picLocks noChangeAspect="1"/>
          </p:cNvPicPr>
          <p:nvPr/>
        </p:nvPicPr>
        <p:blipFill>
          <a:blip r:embed="rId5">
            <a:extLst>
              <a:ext uri="{BEBA8EAE-BF5A-486C-A8C5-ECC9F3942E4B}">
                <a14:imgProps xmlns:a14="http://schemas.microsoft.com/office/drawing/2010/main">
                  <a14:imgLayer r:embed="rId6">
                    <a14:imgEffect>
                      <a14:brightnessContrast contrast="38000"/>
                    </a14:imgEffect>
                  </a14:imgLayer>
                </a14:imgProps>
              </a:ext>
            </a:extLst>
          </a:blip>
          <a:stretch>
            <a:fillRect/>
          </a:stretch>
        </p:blipFill>
        <p:spPr>
          <a:xfrm>
            <a:off x="1327555" y="1460746"/>
            <a:ext cx="6488889" cy="3936508"/>
          </a:xfrm>
          <a:prstGeom prst="rect">
            <a:avLst/>
          </a:prstGeom>
        </p:spPr>
      </p:pic>
    </p:spTree>
    <p:extLst>
      <p:ext uri="{BB962C8B-B14F-4D97-AF65-F5344CB8AC3E}">
        <p14:creationId xmlns:p14="http://schemas.microsoft.com/office/powerpoint/2010/main" val="727511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bs-Latn-BA" dirty="0">
                <a:solidFill>
                  <a:srgbClr val="002060"/>
                </a:solidFill>
                <a:latin typeface="Book Antiqua" panose="02040602050305030304" pitchFamily="18" charset="0"/>
              </a:rPr>
              <a:t>UAV</a:t>
            </a: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27</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pic>
        <p:nvPicPr>
          <p:cNvPr id="5" name="Kép 4"/>
          <p:cNvPicPr>
            <a:picLocks noChangeAspect="1"/>
          </p:cNvPicPr>
          <p:nvPr/>
        </p:nvPicPr>
        <p:blipFill>
          <a:blip r:embed="rId5">
            <a:extLst>
              <a:ext uri="{BEBA8EAE-BF5A-486C-A8C5-ECC9F3942E4B}">
                <a14:imgProps xmlns:a14="http://schemas.microsoft.com/office/drawing/2010/main">
                  <a14:imgLayer r:embed="rId6">
                    <a14:imgEffect>
                      <a14:brightnessContrast bright="18000" contrast="37000"/>
                    </a14:imgEffect>
                  </a14:imgLayer>
                </a14:imgProps>
              </a:ext>
            </a:extLst>
          </a:blip>
          <a:stretch>
            <a:fillRect/>
          </a:stretch>
        </p:blipFill>
        <p:spPr>
          <a:xfrm>
            <a:off x="1079936" y="1524000"/>
            <a:ext cx="6984127" cy="4660317"/>
          </a:xfrm>
          <a:prstGeom prst="rect">
            <a:avLst/>
          </a:prstGeom>
        </p:spPr>
      </p:pic>
    </p:spTree>
    <p:extLst>
      <p:ext uri="{BB962C8B-B14F-4D97-AF65-F5344CB8AC3E}">
        <p14:creationId xmlns:p14="http://schemas.microsoft.com/office/powerpoint/2010/main" val="1459642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bs-Latn-BA" dirty="0">
                <a:solidFill>
                  <a:srgbClr val="002060"/>
                </a:solidFill>
                <a:latin typeface="Book Antiqua" panose="02040602050305030304" pitchFamily="18" charset="0"/>
              </a:rPr>
              <a:t>UAV</a:t>
            </a: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28</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pic>
        <p:nvPicPr>
          <p:cNvPr id="3" name="Kép 2"/>
          <p:cNvPicPr>
            <a:picLocks noChangeAspect="1"/>
          </p:cNvPicPr>
          <p:nvPr/>
        </p:nvPicPr>
        <p:blipFill>
          <a:blip r:embed="rId5">
            <a:extLst>
              <a:ext uri="{BEBA8EAE-BF5A-486C-A8C5-ECC9F3942E4B}">
                <a14:imgProps xmlns:a14="http://schemas.microsoft.com/office/drawing/2010/main">
                  <a14:imgLayer r:embed="rId6">
                    <a14:imgEffect>
                      <a14:brightnessContrast bright="-15000" contrast="47000"/>
                    </a14:imgEffect>
                  </a14:imgLayer>
                </a14:imgProps>
              </a:ext>
            </a:extLst>
          </a:blip>
          <a:stretch>
            <a:fillRect/>
          </a:stretch>
        </p:blipFill>
        <p:spPr>
          <a:xfrm>
            <a:off x="1118032" y="1607750"/>
            <a:ext cx="6907936" cy="4800000"/>
          </a:xfrm>
          <a:prstGeom prst="rect">
            <a:avLst/>
          </a:prstGeom>
        </p:spPr>
      </p:pic>
    </p:spTree>
    <p:extLst>
      <p:ext uri="{BB962C8B-B14F-4D97-AF65-F5344CB8AC3E}">
        <p14:creationId xmlns:p14="http://schemas.microsoft.com/office/powerpoint/2010/main" val="1464493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en-US" dirty="0">
                <a:solidFill>
                  <a:srgbClr val="002060"/>
                </a:solidFill>
                <a:latin typeface="Book Antiqua" panose="02040602050305030304" pitchFamily="18" charset="0"/>
              </a:rPr>
              <a:t>UAV</a:t>
            </a:r>
            <a:endParaRPr lang="bs-Latn-BA"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29</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pic>
        <p:nvPicPr>
          <p:cNvPr id="4" name="Tartalom helye 3"/>
          <p:cNvPicPr>
            <a:picLocks noGrp="1" noChangeAspect="1"/>
          </p:cNvPicPr>
          <p:nvPr>
            <p:ph idx="1"/>
          </p:nvPr>
        </p:nvPicPr>
        <p:blipFill>
          <a:blip r:embed="rId5">
            <a:extLst>
              <a:ext uri="{BEBA8EAE-BF5A-486C-A8C5-ECC9F3942E4B}">
                <a14:imgProps xmlns:a14="http://schemas.microsoft.com/office/drawing/2010/main">
                  <a14:imgLayer r:embed="rId6">
                    <a14:imgEffect>
                      <a14:brightnessContrast contrast="6000"/>
                    </a14:imgEffect>
                  </a14:imgLayer>
                </a14:imgProps>
              </a:ext>
            </a:extLst>
          </a:blip>
          <a:stretch>
            <a:fillRect/>
          </a:stretch>
        </p:blipFill>
        <p:spPr>
          <a:xfrm>
            <a:off x="1" y="1644504"/>
            <a:ext cx="9143998" cy="4437356"/>
          </a:xfrm>
          <a:prstGeom prst="rect">
            <a:avLst/>
          </a:prstGeom>
        </p:spPr>
      </p:pic>
    </p:spTree>
    <p:extLst>
      <p:ext uri="{BB962C8B-B14F-4D97-AF65-F5344CB8AC3E}">
        <p14:creationId xmlns:p14="http://schemas.microsoft.com/office/powerpoint/2010/main" val="626315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en-US" dirty="0">
                <a:solidFill>
                  <a:srgbClr val="002060"/>
                </a:solidFill>
                <a:latin typeface="Book Antiqua" panose="02040602050305030304" pitchFamily="18" charset="0"/>
              </a:rPr>
              <a:t>UAVs in case of natural disaster</a:t>
            </a:r>
            <a:endParaRPr lang="bs-Latn-BA"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3</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pic>
        <p:nvPicPr>
          <p:cNvPr id="5" name="Tartalom helye 4"/>
          <p:cNvPicPr>
            <a:picLocks noGrp="1" noChangeAspect="1"/>
          </p:cNvPicPr>
          <p:nvPr>
            <p:ph idx="1"/>
          </p:nvPr>
        </p:nvPicPr>
        <p:blipFill>
          <a:blip r:embed="rId5">
            <a:extLst>
              <a:ext uri="{BEBA8EAE-BF5A-486C-A8C5-ECC9F3942E4B}">
                <a14:imgProps xmlns:a14="http://schemas.microsoft.com/office/drawing/2010/main">
                  <a14:imgLayer r:embed="rId6">
                    <a14:imgEffect>
                      <a14:brightnessContrast contrast="10000"/>
                    </a14:imgEffect>
                  </a14:imgLayer>
                </a14:imgProps>
              </a:ext>
            </a:extLst>
          </a:blip>
          <a:stretch>
            <a:fillRect/>
          </a:stretch>
        </p:blipFill>
        <p:spPr>
          <a:xfrm>
            <a:off x="800364" y="1600200"/>
            <a:ext cx="7543272" cy="4525963"/>
          </a:xfrm>
          <a:prstGeom prst="rect">
            <a:avLst/>
          </a:prstGeom>
        </p:spPr>
      </p:pic>
    </p:spTree>
    <p:extLst>
      <p:ext uri="{BB962C8B-B14F-4D97-AF65-F5344CB8AC3E}">
        <p14:creationId xmlns:p14="http://schemas.microsoft.com/office/powerpoint/2010/main" val="16977782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en-US" dirty="0">
                <a:solidFill>
                  <a:srgbClr val="002060"/>
                </a:solidFill>
                <a:latin typeface="Book Antiqua" panose="02040602050305030304" pitchFamily="18" charset="0"/>
              </a:rPr>
              <a:t>UAV</a:t>
            </a:r>
            <a:r>
              <a:rPr lang="hu-HU" dirty="0">
                <a:solidFill>
                  <a:srgbClr val="002060"/>
                </a:solidFill>
                <a:latin typeface="Book Antiqua" panose="02040602050305030304" pitchFamily="18" charset="0"/>
              </a:rPr>
              <a:t> (</a:t>
            </a:r>
            <a:r>
              <a:rPr lang="hu-HU" dirty="0" err="1">
                <a:solidFill>
                  <a:srgbClr val="002060"/>
                </a:solidFill>
                <a:latin typeface="Book Antiqua" panose="02040602050305030304" pitchFamily="18" charset="0"/>
              </a:rPr>
              <a:t>Tailwind</a:t>
            </a:r>
            <a:r>
              <a:rPr lang="hu-HU" dirty="0">
                <a:solidFill>
                  <a:srgbClr val="002060"/>
                </a:solidFill>
                <a:latin typeface="Book Antiqua" panose="02040602050305030304" pitchFamily="18" charset="0"/>
              </a:rPr>
              <a:t>)</a:t>
            </a:r>
            <a:endParaRPr lang="bs-Latn-BA"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30</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sp>
        <p:nvSpPr>
          <p:cNvPr id="3" name="Tartalom helye 2"/>
          <p:cNvSpPr>
            <a:spLocks noGrp="1"/>
          </p:cNvSpPr>
          <p:nvPr>
            <p:ph idx="1"/>
          </p:nvPr>
        </p:nvSpPr>
        <p:spPr/>
        <p:txBody>
          <a:bodyPr/>
          <a:lstStyle/>
          <a:p>
            <a:r>
              <a:rPr lang="hu-HU" dirty="0" err="1">
                <a:solidFill>
                  <a:srgbClr val="002060"/>
                </a:solidFill>
                <a:latin typeface="Book Antiqua" panose="02040602050305030304" pitchFamily="18" charset="0"/>
              </a:rPr>
              <a:t>Gasoline</a:t>
            </a:r>
            <a:r>
              <a:rPr lang="hu-HU" dirty="0">
                <a:solidFill>
                  <a:srgbClr val="002060"/>
                </a:solidFill>
                <a:latin typeface="Book Antiqua" panose="02040602050305030304" pitchFamily="18" charset="0"/>
              </a:rPr>
              <a:t> / </a:t>
            </a:r>
            <a:r>
              <a:rPr lang="hu-HU" dirty="0" err="1">
                <a:solidFill>
                  <a:srgbClr val="002060"/>
                </a:solidFill>
                <a:latin typeface="Book Antiqua" panose="02040602050305030304" pitchFamily="18" charset="0"/>
              </a:rPr>
              <a:t>Petrol</a:t>
            </a:r>
            <a:endParaRPr lang="hu-HU" dirty="0">
              <a:solidFill>
                <a:srgbClr val="002060"/>
              </a:solidFill>
              <a:latin typeface="Book Antiqua" panose="02040602050305030304" pitchFamily="18" charset="0"/>
            </a:endParaRPr>
          </a:p>
          <a:p>
            <a:r>
              <a:rPr lang="hu-HU" dirty="0" err="1">
                <a:solidFill>
                  <a:srgbClr val="002060"/>
                </a:solidFill>
                <a:latin typeface="Book Antiqua" panose="02040602050305030304" pitchFamily="18" charset="0"/>
              </a:rPr>
              <a:t>Range</a:t>
            </a:r>
            <a:r>
              <a:rPr lang="hu-HU" dirty="0">
                <a:solidFill>
                  <a:srgbClr val="002060"/>
                </a:solidFill>
                <a:latin typeface="Book Antiqua" panose="02040602050305030304" pitchFamily="18" charset="0"/>
              </a:rPr>
              <a:t> 250km</a:t>
            </a:r>
          </a:p>
          <a:p>
            <a:r>
              <a:rPr lang="hu-HU" dirty="0">
                <a:solidFill>
                  <a:srgbClr val="002060"/>
                </a:solidFill>
                <a:latin typeface="Book Antiqua" panose="02040602050305030304" pitchFamily="18" charset="0"/>
              </a:rPr>
              <a:t>Max </a:t>
            </a:r>
            <a:r>
              <a:rPr lang="hu-HU" dirty="0" err="1">
                <a:solidFill>
                  <a:srgbClr val="002060"/>
                </a:solidFill>
                <a:latin typeface="Book Antiqua" panose="02040602050305030304" pitchFamily="18" charset="0"/>
              </a:rPr>
              <a:t>playload</a:t>
            </a:r>
            <a:r>
              <a:rPr lang="hu-HU" dirty="0">
                <a:solidFill>
                  <a:srgbClr val="002060"/>
                </a:solidFill>
                <a:latin typeface="Book Antiqua" panose="02040602050305030304" pitchFamily="18" charset="0"/>
              </a:rPr>
              <a:t>: 3kg</a:t>
            </a:r>
          </a:p>
          <a:p>
            <a:r>
              <a:rPr lang="hu-HU" dirty="0" err="1">
                <a:solidFill>
                  <a:srgbClr val="002060"/>
                </a:solidFill>
                <a:latin typeface="Book Antiqua" panose="02040602050305030304" pitchFamily="18" charset="0"/>
              </a:rPr>
              <a:t>Flight</a:t>
            </a:r>
            <a:r>
              <a:rPr lang="hu-HU" dirty="0">
                <a:solidFill>
                  <a:srgbClr val="002060"/>
                </a:solidFill>
                <a:latin typeface="Book Antiqua" panose="02040602050305030304" pitchFamily="18" charset="0"/>
              </a:rPr>
              <a:t> </a:t>
            </a:r>
            <a:r>
              <a:rPr lang="hu-HU" dirty="0" err="1">
                <a:solidFill>
                  <a:srgbClr val="002060"/>
                </a:solidFill>
                <a:latin typeface="Book Antiqua" panose="02040602050305030304" pitchFamily="18" charset="0"/>
              </a:rPr>
              <a:t>time</a:t>
            </a:r>
            <a:r>
              <a:rPr lang="hu-HU" dirty="0">
                <a:solidFill>
                  <a:srgbClr val="002060"/>
                </a:solidFill>
                <a:latin typeface="Book Antiqua" panose="02040602050305030304" pitchFamily="18" charset="0"/>
              </a:rPr>
              <a:t>: 4.5h, </a:t>
            </a:r>
            <a:r>
              <a:rPr lang="hu-HU" dirty="0" err="1">
                <a:solidFill>
                  <a:srgbClr val="002060"/>
                </a:solidFill>
                <a:latin typeface="Book Antiqua" panose="02040602050305030304" pitchFamily="18" charset="0"/>
              </a:rPr>
              <a:t>with</a:t>
            </a:r>
            <a:r>
              <a:rPr lang="hu-HU" dirty="0">
                <a:solidFill>
                  <a:srgbClr val="002060"/>
                </a:solidFill>
                <a:latin typeface="Book Antiqua" panose="02040602050305030304" pitchFamily="18" charset="0"/>
              </a:rPr>
              <a:t> 1kg </a:t>
            </a:r>
            <a:r>
              <a:rPr lang="hu-HU" dirty="0" err="1">
                <a:solidFill>
                  <a:srgbClr val="002060"/>
                </a:solidFill>
                <a:latin typeface="Book Antiqua" panose="02040602050305030304" pitchFamily="18" charset="0"/>
              </a:rPr>
              <a:t>cargo</a:t>
            </a:r>
            <a:r>
              <a:rPr lang="hu-HU" dirty="0">
                <a:solidFill>
                  <a:srgbClr val="002060"/>
                </a:solidFill>
                <a:latin typeface="Book Antiqua" panose="02040602050305030304" pitchFamily="18" charset="0"/>
              </a:rPr>
              <a:t>: 3.5h</a:t>
            </a:r>
          </a:p>
          <a:p>
            <a:r>
              <a:rPr lang="hu-HU" dirty="0">
                <a:solidFill>
                  <a:srgbClr val="002060"/>
                </a:solidFill>
                <a:latin typeface="Book Antiqua" panose="02040602050305030304" pitchFamily="18" charset="0"/>
              </a:rPr>
              <a:t>Max </a:t>
            </a:r>
            <a:r>
              <a:rPr lang="hu-HU" dirty="0" err="1">
                <a:solidFill>
                  <a:srgbClr val="002060"/>
                </a:solidFill>
                <a:latin typeface="Book Antiqua" panose="02040602050305030304" pitchFamily="18" charset="0"/>
              </a:rPr>
              <a:t>velocity</a:t>
            </a:r>
            <a:r>
              <a:rPr lang="hu-HU" dirty="0">
                <a:solidFill>
                  <a:srgbClr val="002060"/>
                </a:solidFill>
                <a:latin typeface="Book Antiqua" panose="02040602050305030304" pitchFamily="18" charset="0"/>
              </a:rPr>
              <a:t>: 56km</a:t>
            </a:r>
            <a:r>
              <a:rPr lang="en-US" dirty="0">
                <a:solidFill>
                  <a:srgbClr val="002060"/>
                </a:solidFill>
                <a:latin typeface="Book Antiqua" panose="02040602050305030304" pitchFamily="18" charset="0"/>
              </a:rPr>
              <a:t>·</a:t>
            </a:r>
            <a:r>
              <a:rPr lang="hu-HU" dirty="0">
                <a:solidFill>
                  <a:srgbClr val="002060"/>
                </a:solidFill>
                <a:latin typeface="Book Antiqua" panose="02040602050305030304" pitchFamily="18" charset="0"/>
              </a:rPr>
              <a:t>h</a:t>
            </a:r>
            <a:r>
              <a:rPr lang="en-US" dirty="0">
                <a:solidFill>
                  <a:srgbClr val="002060"/>
                </a:solidFill>
                <a:latin typeface="Book Antiqua" panose="02040602050305030304" pitchFamily="18" charset="0"/>
              </a:rPr>
              <a:t>−1</a:t>
            </a:r>
            <a:endParaRPr lang="hu-HU" dirty="0">
              <a:solidFill>
                <a:srgbClr val="002060"/>
              </a:solidFill>
              <a:latin typeface="Book Antiqua" panose="02040602050305030304" pitchFamily="18" charset="0"/>
            </a:endParaRPr>
          </a:p>
        </p:txBody>
      </p:sp>
      <p:pic>
        <p:nvPicPr>
          <p:cNvPr id="5" name="Kép 4"/>
          <p:cNvPicPr>
            <a:picLocks noChangeAspect="1"/>
          </p:cNvPicPr>
          <p:nvPr/>
        </p:nvPicPr>
        <p:blipFill>
          <a:blip r:embed="rId5"/>
          <a:stretch>
            <a:fillRect/>
          </a:stretch>
        </p:blipFill>
        <p:spPr>
          <a:xfrm>
            <a:off x="12357" y="4724401"/>
            <a:ext cx="8124920" cy="2133600"/>
          </a:xfrm>
          <a:prstGeom prst="rect">
            <a:avLst/>
          </a:prstGeom>
        </p:spPr>
      </p:pic>
    </p:spTree>
    <p:extLst>
      <p:ext uri="{BB962C8B-B14F-4D97-AF65-F5344CB8AC3E}">
        <p14:creationId xmlns:p14="http://schemas.microsoft.com/office/powerpoint/2010/main" val="1577417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en-US" dirty="0">
                <a:solidFill>
                  <a:srgbClr val="002060"/>
                </a:solidFill>
                <a:latin typeface="Book Antiqua" panose="02040602050305030304" pitchFamily="18" charset="0"/>
              </a:rPr>
              <a:t>UAVs in </a:t>
            </a:r>
            <a:r>
              <a:rPr lang="hu-HU" dirty="0">
                <a:solidFill>
                  <a:srgbClr val="002060"/>
                </a:solidFill>
                <a:latin typeface="Book Antiqua" panose="02040602050305030304" pitchFamily="18" charset="0"/>
              </a:rPr>
              <a:t>civil </a:t>
            </a:r>
            <a:r>
              <a:rPr lang="hu-HU" dirty="0" err="1">
                <a:solidFill>
                  <a:srgbClr val="002060"/>
                </a:solidFill>
                <a:latin typeface="Book Antiqua" panose="02040602050305030304" pitchFamily="18" charset="0"/>
              </a:rPr>
              <a:t>use</a:t>
            </a:r>
            <a:endParaRPr lang="bs-Latn-BA" dirty="0">
              <a:solidFill>
                <a:srgbClr val="002060"/>
              </a:solidFill>
              <a:latin typeface="Book Antiqua" panose="02040602050305030304" pitchFamily="18" charset="0"/>
            </a:endParaRPr>
          </a:p>
        </p:txBody>
      </p:sp>
      <p:sp>
        <p:nvSpPr>
          <p:cNvPr id="3" name="Content Placeholder 2"/>
          <p:cNvSpPr>
            <a:spLocks noGrp="1"/>
          </p:cNvSpPr>
          <p:nvPr>
            <p:ph idx="1"/>
          </p:nvPr>
        </p:nvSpPr>
        <p:spPr/>
        <p:txBody>
          <a:bodyPr/>
          <a:lstStyle/>
          <a:p>
            <a:r>
              <a:rPr lang="en-US" dirty="0">
                <a:solidFill>
                  <a:srgbClr val="002060"/>
                </a:solidFill>
                <a:latin typeface="Book Antiqua" panose="02040602050305030304" pitchFamily="18" charset="0"/>
              </a:rPr>
              <a:t>Ad hoc airspace</a:t>
            </a:r>
            <a:endParaRPr lang="hu-HU" dirty="0">
              <a:solidFill>
                <a:srgbClr val="002060"/>
              </a:solidFill>
              <a:latin typeface="Book Antiqua" panose="02040602050305030304" pitchFamily="18" charset="0"/>
            </a:endParaRPr>
          </a:p>
          <a:p>
            <a:r>
              <a:rPr lang="hu-HU" dirty="0">
                <a:solidFill>
                  <a:srgbClr val="002060"/>
                </a:solidFill>
                <a:latin typeface="Book Antiqua" panose="02040602050305030304" pitchFamily="18" charset="0"/>
              </a:rPr>
              <a:t>30 </a:t>
            </a:r>
            <a:r>
              <a:rPr lang="hu-HU" dirty="0" err="1">
                <a:solidFill>
                  <a:srgbClr val="002060"/>
                </a:solidFill>
                <a:latin typeface="Book Antiqua" panose="02040602050305030304" pitchFamily="18" charset="0"/>
              </a:rPr>
              <a:t>days</a:t>
            </a:r>
            <a:r>
              <a:rPr lang="hu-HU" dirty="0">
                <a:solidFill>
                  <a:srgbClr val="002060"/>
                </a:solidFill>
                <a:latin typeface="Book Antiqua" panose="02040602050305030304" pitchFamily="18" charset="0"/>
              </a:rPr>
              <a:t> -&gt; 3 </a:t>
            </a:r>
            <a:r>
              <a:rPr lang="hu-HU" dirty="0" err="1">
                <a:solidFill>
                  <a:srgbClr val="002060"/>
                </a:solidFill>
                <a:latin typeface="Book Antiqua" panose="02040602050305030304" pitchFamily="18" charset="0"/>
              </a:rPr>
              <a:t>days</a:t>
            </a:r>
            <a:r>
              <a:rPr lang="hu-HU" dirty="0">
                <a:solidFill>
                  <a:srgbClr val="002060"/>
                </a:solidFill>
                <a:latin typeface="Book Antiqua" panose="02040602050305030304" pitchFamily="18" charset="0"/>
              </a:rPr>
              <a:t> </a:t>
            </a:r>
            <a:r>
              <a:rPr lang="hu-HU" dirty="0" err="1">
                <a:solidFill>
                  <a:srgbClr val="002060"/>
                </a:solidFill>
                <a:latin typeface="Book Antiqua" panose="02040602050305030304" pitchFamily="18" charset="0"/>
              </a:rPr>
              <a:t>from</a:t>
            </a:r>
            <a:r>
              <a:rPr lang="hu-HU" dirty="0">
                <a:solidFill>
                  <a:srgbClr val="002060"/>
                </a:solidFill>
                <a:latin typeface="Book Antiqua" panose="02040602050305030304" pitchFamily="18" charset="0"/>
              </a:rPr>
              <a:t> 2017 </a:t>
            </a:r>
            <a:r>
              <a:rPr lang="hu-HU" dirty="0" err="1">
                <a:solidFill>
                  <a:srgbClr val="002060"/>
                </a:solidFill>
                <a:latin typeface="Book Antiqua" panose="02040602050305030304" pitchFamily="18" charset="0"/>
              </a:rPr>
              <a:t>January</a:t>
            </a:r>
            <a:endParaRPr lang="hu-HU" dirty="0">
              <a:solidFill>
                <a:srgbClr val="002060"/>
              </a:solidFill>
              <a:latin typeface="Book Antiqua" panose="02040602050305030304" pitchFamily="18" charset="0"/>
            </a:endParaRPr>
          </a:p>
          <a:p>
            <a:r>
              <a:rPr lang="hu-HU" dirty="0" err="1">
                <a:solidFill>
                  <a:srgbClr val="002060"/>
                </a:solidFill>
                <a:latin typeface="Book Antiqua" panose="02040602050305030304" pitchFamily="18" charset="0"/>
              </a:rPr>
              <a:t>Hungarocontrol</a:t>
            </a:r>
            <a:r>
              <a:rPr lang="hu-HU" dirty="0">
                <a:solidFill>
                  <a:srgbClr val="002060"/>
                </a:solidFill>
                <a:latin typeface="Book Antiqua" panose="02040602050305030304" pitchFamily="18" charset="0"/>
              </a:rPr>
              <a:t> </a:t>
            </a:r>
            <a:r>
              <a:rPr lang="hu-HU" dirty="0" err="1">
                <a:solidFill>
                  <a:srgbClr val="002060"/>
                </a:solidFill>
                <a:latin typeface="Book Antiqua" panose="02040602050305030304" pitchFamily="18" charset="0"/>
              </a:rPr>
              <a:t>smartphone</a:t>
            </a:r>
            <a:r>
              <a:rPr lang="hu-HU" dirty="0">
                <a:solidFill>
                  <a:srgbClr val="002060"/>
                </a:solidFill>
                <a:latin typeface="Book Antiqua" panose="02040602050305030304" pitchFamily="18" charset="0"/>
              </a:rPr>
              <a:t> </a:t>
            </a:r>
            <a:r>
              <a:rPr lang="hu-HU" dirty="0" err="1">
                <a:solidFill>
                  <a:srgbClr val="002060"/>
                </a:solidFill>
                <a:latin typeface="Book Antiqua" panose="02040602050305030304" pitchFamily="18" charset="0"/>
              </a:rPr>
              <a:t>app</a:t>
            </a:r>
            <a:endParaRPr lang="hu-HU" dirty="0">
              <a:solidFill>
                <a:srgbClr val="002060"/>
              </a:solidFill>
              <a:latin typeface="Book Antiqua" panose="02040602050305030304" pitchFamily="18" charset="0"/>
            </a:endParaRPr>
          </a:p>
          <a:p>
            <a:r>
              <a:rPr lang="hu-HU" dirty="0" err="1">
                <a:solidFill>
                  <a:srgbClr val="002060"/>
                </a:solidFill>
                <a:latin typeface="Book Antiqua" panose="02040602050305030304" pitchFamily="18" charset="0"/>
              </a:rPr>
              <a:t>Flight</a:t>
            </a:r>
            <a:r>
              <a:rPr lang="hu-HU" dirty="0">
                <a:solidFill>
                  <a:srgbClr val="002060"/>
                </a:solidFill>
                <a:latin typeface="Book Antiqua" panose="02040602050305030304" pitchFamily="18" charset="0"/>
              </a:rPr>
              <a:t> </a:t>
            </a:r>
            <a:r>
              <a:rPr lang="hu-HU" dirty="0" err="1">
                <a:solidFill>
                  <a:srgbClr val="002060"/>
                </a:solidFill>
                <a:latin typeface="Book Antiqua" panose="02040602050305030304" pitchFamily="18" charset="0"/>
              </a:rPr>
              <a:t>plan</a:t>
            </a:r>
            <a:r>
              <a:rPr lang="hu-HU" dirty="0">
                <a:solidFill>
                  <a:srgbClr val="002060"/>
                </a:solidFill>
                <a:latin typeface="Book Antiqua" panose="02040602050305030304" pitchFamily="18" charset="0"/>
              </a:rPr>
              <a:t> </a:t>
            </a:r>
            <a:r>
              <a:rPr lang="hu-HU" dirty="0" err="1">
                <a:solidFill>
                  <a:srgbClr val="002060"/>
                </a:solidFill>
                <a:latin typeface="Book Antiqua" panose="02040602050305030304" pitchFamily="18" charset="0"/>
              </a:rPr>
              <a:t>before</a:t>
            </a:r>
            <a:r>
              <a:rPr lang="hu-HU" dirty="0">
                <a:solidFill>
                  <a:srgbClr val="002060"/>
                </a:solidFill>
                <a:latin typeface="Book Antiqua" panose="02040602050305030304" pitchFamily="18" charset="0"/>
              </a:rPr>
              <a:t> </a:t>
            </a:r>
            <a:r>
              <a:rPr lang="hu-HU" dirty="0" err="1">
                <a:solidFill>
                  <a:srgbClr val="002060"/>
                </a:solidFill>
                <a:latin typeface="Book Antiqua" panose="02040602050305030304" pitchFamily="18" charset="0"/>
              </a:rPr>
              <a:t>takeoff</a:t>
            </a:r>
            <a:endParaRPr lang="hu-HU" dirty="0">
              <a:solidFill>
                <a:srgbClr val="002060"/>
              </a:solidFill>
              <a:latin typeface="Book Antiqua" panose="02040602050305030304" pitchFamily="18" charset="0"/>
            </a:endParaRPr>
          </a:p>
          <a:p>
            <a:r>
              <a:rPr lang="hu-HU" dirty="0" err="1">
                <a:solidFill>
                  <a:srgbClr val="002060"/>
                </a:solidFill>
                <a:latin typeface="Book Antiqua" panose="02040602050305030304" pitchFamily="18" charset="0"/>
              </a:rPr>
              <a:t>Weather</a:t>
            </a:r>
            <a:r>
              <a:rPr lang="hu-HU" dirty="0">
                <a:solidFill>
                  <a:srgbClr val="002060"/>
                </a:solidFill>
                <a:latin typeface="Book Antiqua" panose="02040602050305030304" pitchFamily="18" charset="0"/>
              </a:rPr>
              <a:t> </a:t>
            </a:r>
            <a:r>
              <a:rPr lang="hu-HU" dirty="0" err="1">
                <a:solidFill>
                  <a:srgbClr val="002060"/>
                </a:solidFill>
                <a:latin typeface="Book Antiqua" panose="02040602050305030304" pitchFamily="18" charset="0"/>
              </a:rPr>
              <a:t>conditions</a:t>
            </a:r>
            <a:r>
              <a:rPr lang="hu-HU" dirty="0">
                <a:solidFill>
                  <a:srgbClr val="002060"/>
                </a:solidFill>
                <a:latin typeface="Book Antiqua" panose="02040602050305030304" pitchFamily="18" charset="0"/>
              </a:rPr>
              <a:t> (</a:t>
            </a:r>
            <a:r>
              <a:rPr lang="hu-HU" dirty="0" err="1">
                <a:solidFill>
                  <a:srgbClr val="002060"/>
                </a:solidFill>
                <a:latin typeface="Book Antiqua" panose="02040602050305030304" pitchFamily="18" charset="0"/>
              </a:rPr>
              <a:t>wind</a:t>
            </a:r>
            <a:r>
              <a:rPr lang="hu-HU" dirty="0">
                <a:solidFill>
                  <a:srgbClr val="002060"/>
                </a:solidFill>
                <a:latin typeface="Book Antiqua" panose="02040602050305030304" pitchFamily="18" charset="0"/>
              </a:rPr>
              <a:t> and </a:t>
            </a:r>
            <a:r>
              <a:rPr lang="hu-HU" dirty="0" err="1">
                <a:solidFill>
                  <a:srgbClr val="002060"/>
                </a:solidFill>
                <a:latin typeface="Book Antiqua" panose="02040602050305030304" pitchFamily="18" charset="0"/>
              </a:rPr>
              <a:t>rain</a:t>
            </a:r>
            <a:r>
              <a:rPr lang="hu-HU" dirty="0">
                <a:solidFill>
                  <a:srgbClr val="002060"/>
                </a:solidFill>
                <a:latin typeface="Book Antiqua" panose="02040602050305030304" pitchFamily="18" charset="0"/>
              </a:rPr>
              <a:t>)</a:t>
            </a:r>
          </a:p>
          <a:p>
            <a:endParaRPr lang="en-US"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31</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val="1326836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hu-HU" dirty="0" err="1">
                <a:solidFill>
                  <a:srgbClr val="002060"/>
                </a:solidFill>
                <a:latin typeface="Book Antiqua" panose="02040602050305030304" pitchFamily="18" charset="0"/>
              </a:rPr>
              <a:t>Vespadrones</a:t>
            </a:r>
            <a:r>
              <a:rPr lang="hu-HU" dirty="0">
                <a:solidFill>
                  <a:srgbClr val="002060"/>
                </a:solidFill>
                <a:latin typeface="Book Antiqua" panose="02040602050305030304" pitchFamily="18" charset="0"/>
              </a:rPr>
              <a:t> XYRIS 7</a:t>
            </a:r>
            <a:endParaRPr lang="bs-Latn-BA" dirty="0">
              <a:solidFill>
                <a:srgbClr val="002060"/>
              </a:solidFill>
              <a:latin typeface="Book Antiqua" panose="02040602050305030304" pitchFamily="18" charset="0"/>
            </a:endParaRPr>
          </a:p>
        </p:txBody>
      </p:sp>
      <p:pic>
        <p:nvPicPr>
          <p:cNvPr id="4" name="Tartalom helye 3"/>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contrast="23000"/>
                    </a14:imgEffect>
                  </a14:imgLayer>
                </a14:imgProps>
              </a:ext>
            </a:extLst>
          </a:blip>
          <a:stretch>
            <a:fillRect/>
          </a:stretch>
        </p:blipFill>
        <p:spPr>
          <a:xfrm>
            <a:off x="1443277" y="1600200"/>
            <a:ext cx="6257445" cy="4525963"/>
          </a:xfrm>
          <a:prstGeom prst="rect">
            <a:avLst/>
          </a:prstGeom>
        </p:spPr>
      </p:pic>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32</a:t>
            </a:fld>
            <a:endParaRPr lang="en-US"/>
          </a:p>
        </p:txBody>
      </p:sp>
      <p:pic>
        <p:nvPicPr>
          <p:cNvPr id="11" name="Picture 10" descr="final_color.jpg"/>
          <p:cNvPicPr>
            <a:picLocks noChangeAspect="1"/>
          </p:cNvPicPr>
          <p:nvPr/>
        </p:nvPicPr>
        <p:blipFill>
          <a:blip r:embed="rId5"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6"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val="12916825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hu-HU" dirty="0" err="1">
                <a:solidFill>
                  <a:srgbClr val="002060"/>
                </a:solidFill>
                <a:latin typeface="Book Antiqua" panose="02040602050305030304" pitchFamily="18" charset="0"/>
              </a:rPr>
              <a:t>Vespadrones</a:t>
            </a:r>
            <a:r>
              <a:rPr lang="hu-HU" dirty="0">
                <a:solidFill>
                  <a:srgbClr val="002060"/>
                </a:solidFill>
                <a:latin typeface="Book Antiqua" panose="02040602050305030304" pitchFamily="18" charset="0"/>
              </a:rPr>
              <a:t> XYRIS 7</a:t>
            </a:r>
            <a:endParaRPr lang="bs-Latn-BA" dirty="0">
              <a:solidFill>
                <a:srgbClr val="002060"/>
              </a:solidFill>
              <a:latin typeface="Book Antiqua" panose="02040602050305030304" pitchFamily="18" charset="0"/>
            </a:endParaRPr>
          </a:p>
        </p:txBody>
      </p:sp>
      <p:sp>
        <p:nvSpPr>
          <p:cNvPr id="3" name="Content Placeholder 2"/>
          <p:cNvSpPr>
            <a:spLocks noGrp="1"/>
          </p:cNvSpPr>
          <p:nvPr>
            <p:ph idx="1"/>
          </p:nvPr>
        </p:nvSpPr>
        <p:spPr/>
        <p:txBody>
          <a:bodyPr>
            <a:normAutofit lnSpcReduction="10000"/>
          </a:bodyPr>
          <a:lstStyle/>
          <a:p>
            <a:r>
              <a:rPr lang="en-US" dirty="0">
                <a:solidFill>
                  <a:srgbClr val="002060"/>
                </a:solidFill>
                <a:latin typeface="Book Antiqua" panose="02040602050305030304" pitchFamily="18" charset="0"/>
              </a:rPr>
              <a:t>Number of engines 6</a:t>
            </a:r>
            <a:endParaRPr lang="hu-HU" dirty="0">
              <a:solidFill>
                <a:srgbClr val="002060"/>
              </a:solidFill>
              <a:latin typeface="Book Antiqua" panose="02040602050305030304" pitchFamily="18" charset="0"/>
            </a:endParaRPr>
          </a:p>
          <a:p>
            <a:r>
              <a:rPr lang="en-US" dirty="0">
                <a:solidFill>
                  <a:srgbClr val="002060"/>
                </a:solidFill>
                <a:latin typeface="Book Antiqua" panose="02040602050305030304" pitchFamily="18" charset="0"/>
              </a:rPr>
              <a:t>Motor failure redundancy</a:t>
            </a:r>
          </a:p>
          <a:p>
            <a:r>
              <a:rPr lang="en-US" dirty="0">
                <a:solidFill>
                  <a:srgbClr val="002060"/>
                </a:solidFill>
                <a:latin typeface="Book Antiqua" panose="02040602050305030304" pitchFamily="18" charset="0"/>
              </a:rPr>
              <a:t>Maximum power 6</a:t>
            </a:r>
            <a:r>
              <a:rPr lang="hu-HU" dirty="0">
                <a:solidFill>
                  <a:srgbClr val="002060"/>
                </a:solidFill>
                <a:latin typeface="Book Antiqua" panose="02040602050305030304" pitchFamily="18" charset="0"/>
              </a:rPr>
              <a:t> </a:t>
            </a:r>
            <a:r>
              <a:rPr lang="en-US" dirty="0">
                <a:solidFill>
                  <a:srgbClr val="002060"/>
                </a:solidFill>
                <a:latin typeface="Book Antiqua" panose="02040602050305030304" pitchFamily="18" charset="0"/>
              </a:rPr>
              <a:t>x 700W</a:t>
            </a:r>
          </a:p>
          <a:p>
            <a:r>
              <a:rPr lang="en-US" dirty="0">
                <a:solidFill>
                  <a:srgbClr val="002060"/>
                </a:solidFill>
                <a:latin typeface="Book Antiqua" panose="02040602050305030304" pitchFamily="18" charset="0"/>
              </a:rPr>
              <a:t>Hover power input</a:t>
            </a:r>
            <a:r>
              <a:rPr lang="hu-HU" dirty="0">
                <a:solidFill>
                  <a:srgbClr val="002060"/>
                </a:solidFill>
                <a:latin typeface="Book Antiqua" panose="02040602050305030304" pitchFamily="18" charset="0"/>
              </a:rPr>
              <a:t>: </a:t>
            </a:r>
            <a:r>
              <a:rPr lang="en-US" dirty="0">
                <a:solidFill>
                  <a:srgbClr val="002060"/>
                </a:solidFill>
                <a:latin typeface="Book Antiqua" panose="02040602050305030304" pitchFamily="18" charset="0"/>
              </a:rPr>
              <a:t>1100 W</a:t>
            </a:r>
          </a:p>
          <a:p>
            <a:r>
              <a:rPr lang="en-US" dirty="0">
                <a:solidFill>
                  <a:srgbClr val="002060"/>
                </a:solidFill>
                <a:latin typeface="Book Antiqua" panose="02040602050305030304" pitchFamily="18" charset="0"/>
              </a:rPr>
              <a:t>Propeller diameter 17</a:t>
            </a:r>
            <a:r>
              <a:rPr lang="hu-HU" dirty="0">
                <a:solidFill>
                  <a:srgbClr val="002060"/>
                </a:solidFill>
                <a:latin typeface="Book Antiqua" panose="02040602050305030304" pitchFamily="18" charset="0"/>
              </a:rPr>
              <a:t>”</a:t>
            </a:r>
          </a:p>
          <a:p>
            <a:r>
              <a:rPr lang="en-US" dirty="0">
                <a:solidFill>
                  <a:srgbClr val="002060"/>
                </a:solidFill>
                <a:latin typeface="Book Antiqua" panose="02040602050305030304" pitchFamily="18" charset="0"/>
              </a:rPr>
              <a:t>Height - Operational</a:t>
            </a:r>
            <a:r>
              <a:rPr lang="hu-HU" dirty="0">
                <a:solidFill>
                  <a:srgbClr val="002060"/>
                </a:solidFill>
                <a:latin typeface="Book Antiqua" panose="02040602050305030304" pitchFamily="18" charset="0"/>
              </a:rPr>
              <a:t>:</a:t>
            </a:r>
            <a:r>
              <a:rPr lang="en-US" dirty="0">
                <a:solidFill>
                  <a:srgbClr val="002060"/>
                </a:solidFill>
                <a:latin typeface="Book Antiqua" panose="02040602050305030304" pitchFamily="18" charset="0"/>
              </a:rPr>
              <a:t> 578 mm</a:t>
            </a:r>
          </a:p>
          <a:p>
            <a:r>
              <a:rPr lang="en-US" dirty="0">
                <a:solidFill>
                  <a:srgbClr val="002060"/>
                </a:solidFill>
                <a:latin typeface="Book Antiqua" panose="02040602050305030304" pitchFamily="18" charset="0"/>
              </a:rPr>
              <a:t>Width - Operational</a:t>
            </a:r>
            <a:r>
              <a:rPr lang="hu-HU" dirty="0">
                <a:solidFill>
                  <a:srgbClr val="002060"/>
                </a:solidFill>
                <a:latin typeface="Book Antiqua" panose="02040602050305030304" pitchFamily="18" charset="0"/>
              </a:rPr>
              <a:t>:</a:t>
            </a:r>
            <a:r>
              <a:rPr lang="en-US" dirty="0">
                <a:solidFill>
                  <a:srgbClr val="002060"/>
                </a:solidFill>
                <a:latin typeface="Book Antiqua" panose="02040602050305030304" pitchFamily="18" charset="0"/>
              </a:rPr>
              <a:t> 1430 mm</a:t>
            </a:r>
          </a:p>
          <a:p>
            <a:r>
              <a:rPr lang="en-US" dirty="0">
                <a:solidFill>
                  <a:srgbClr val="002060"/>
                </a:solidFill>
                <a:latin typeface="Book Antiqua" panose="02040602050305030304" pitchFamily="18" charset="0"/>
              </a:rPr>
              <a:t>Depth - Operational</a:t>
            </a:r>
            <a:r>
              <a:rPr lang="hu-HU" dirty="0">
                <a:solidFill>
                  <a:srgbClr val="002060"/>
                </a:solidFill>
                <a:latin typeface="Book Antiqua" panose="02040602050305030304" pitchFamily="18" charset="0"/>
              </a:rPr>
              <a:t>:</a:t>
            </a:r>
            <a:r>
              <a:rPr lang="en-US" dirty="0">
                <a:solidFill>
                  <a:srgbClr val="002060"/>
                </a:solidFill>
                <a:latin typeface="Book Antiqua" panose="02040602050305030304" pitchFamily="18" charset="0"/>
              </a:rPr>
              <a:t> 1293 mm</a:t>
            </a:r>
          </a:p>
          <a:p>
            <a:endParaRPr lang="en-US"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33</a:t>
            </a:fld>
            <a:endParaRPr lang="en-US"/>
          </a:p>
        </p:txBody>
      </p:sp>
      <p:pic>
        <p:nvPicPr>
          <p:cNvPr id="11" name="Picture 10" descr="final_color.jpg"/>
          <p:cNvPicPr>
            <a:picLocks noChangeAspect="1"/>
          </p:cNvPicPr>
          <p:nvPr/>
        </p:nvPicPr>
        <p:blipFill>
          <a:blip r:embed="rId2"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3"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val="27218962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hu-HU" dirty="0" err="1">
                <a:solidFill>
                  <a:srgbClr val="002060"/>
                </a:solidFill>
                <a:latin typeface="Book Antiqua" panose="02040602050305030304" pitchFamily="18" charset="0"/>
              </a:rPr>
              <a:t>Vespadrones</a:t>
            </a:r>
            <a:r>
              <a:rPr lang="hu-HU" dirty="0">
                <a:solidFill>
                  <a:srgbClr val="002060"/>
                </a:solidFill>
                <a:latin typeface="Book Antiqua" panose="02040602050305030304" pitchFamily="18" charset="0"/>
              </a:rPr>
              <a:t> XYRIS 7</a:t>
            </a:r>
            <a:endParaRPr lang="bs-Latn-BA" dirty="0">
              <a:solidFill>
                <a:srgbClr val="002060"/>
              </a:solidFill>
              <a:latin typeface="Book Antiqua" panose="02040602050305030304" pitchFamily="18" charset="0"/>
            </a:endParaRPr>
          </a:p>
        </p:txBody>
      </p:sp>
      <p:sp>
        <p:nvSpPr>
          <p:cNvPr id="3" name="Content Placeholder 2"/>
          <p:cNvSpPr>
            <a:spLocks noGrp="1"/>
          </p:cNvSpPr>
          <p:nvPr>
            <p:ph idx="1"/>
          </p:nvPr>
        </p:nvSpPr>
        <p:spPr/>
        <p:txBody>
          <a:bodyPr>
            <a:normAutofit/>
          </a:bodyPr>
          <a:lstStyle/>
          <a:p>
            <a:r>
              <a:rPr lang="en-US" dirty="0">
                <a:solidFill>
                  <a:srgbClr val="002060"/>
                </a:solidFill>
                <a:latin typeface="Book Antiqua" panose="02040602050305030304" pitchFamily="18" charset="0"/>
              </a:rPr>
              <a:t>Flight conditions – temperature</a:t>
            </a:r>
            <a:r>
              <a:rPr lang="hu-HU" dirty="0">
                <a:solidFill>
                  <a:srgbClr val="002060"/>
                </a:solidFill>
                <a:latin typeface="Book Antiqua" panose="02040602050305030304" pitchFamily="18" charset="0"/>
              </a:rPr>
              <a:t>: </a:t>
            </a:r>
            <a:r>
              <a:rPr lang="en-US" dirty="0">
                <a:solidFill>
                  <a:srgbClr val="002060"/>
                </a:solidFill>
                <a:latin typeface="Book Antiqua" panose="02040602050305030304" pitchFamily="18" charset="0"/>
              </a:rPr>
              <a:t> -5°C to +40°C</a:t>
            </a:r>
          </a:p>
          <a:p>
            <a:r>
              <a:rPr lang="en-US" dirty="0">
                <a:solidFill>
                  <a:srgbClr val="002060"/>
                </a:solidFill>
                <a:latin typeface="Book Antiqua" panose="02040602050305030304" pitchFamily="18" charset="0"/>
              </a:rPr>
              <a:t>Flight conditions - wind resistance up to</a:t>
            </a:r>
            <a:r>
              <a:rPr lang="hu-HU" dirty="0">
                <a:solidFill>
                  <a:srgbClr val="002060"/>
                </a:solidFill>
                <a:latin typeface="Book Antiqua" panose="02040602050305030304" pitchFamily="18" charset="0"/>
              </a:rPr>
              <a:t>:</a:t>
            </a:r>
            <a:br>
              <a:rPr lang="hu-HU" dirty="0">
                <a:solidFill>
                  <a:srgbClr val="002060"/>
                </a:solidFill>
                <a:latin typeface="Book Antiqua" panose="02040602050305030304" pitchFamily="18" charset="0"/>
              </a:rPr>
            </a:br>
            <a:r>
              <a:rPr lang="en-US" dirty="0">
                <a:solidFill>
                  <a:srgbClr val="002060"/>
                </a:solidFill>
                <a:latin typeface="Book Antiqua" panose="02040602050305030304" pitchFamily="18" charset="0"/>
              </a:rPr>
              <a:t>8 m·s−1</a:t>
            </a:r>
            <a:endParaRPr lang="hu-HU" dirty="0">
              <a:solidFill>
                <a:srgbClr val="002060"/>
              </a:solidFill>
              <a:latin typeface="Book Antiqua" panose="02040602050305030304" pitchFamily="18" charset="0"/>
            </a:endParaRPr>
          </a:p>
          <a:p>
            <a:r>
              <a:rPr lang="en-US" dirty="0">
                <a:solidFill>
                  <a:srgbClr val="002060"/>
                </a:solidFill>
                <a:latin typeface="Book Antiqua" panose="02040602050305030304" pitchFamily="18" charset="0"/>
              </a:rPr>
              <a:t>Flight conditions – No</a:t>
            </a:r>
            <a:r>
              <a:rPr lang="hu-HU" dirty="0">
                <a:solidFill>
                  <a:srgbClr val="002060"/>
                </a:solidFill>
                <a:latin typeface="Book Antiqua" panose="02040602050305030304" pitchFamily="18" charset="0"/>
              </a:rPr>
              <a:t> </a:t>
            </a:r>
            <a:r>
              <a:rPr lang="en-US" dirty="0">
                <a:solidFill>
                  <a:srgbClr val="002060"/>
                </a:solidFill>
                <a:latin typeface="Book Antiqua" panose="02040602050305030304" pitchFamily="18" charset="0"/>
              </a:rPr>
              <a:t>rain</a:t>
            </a:r>
          </a:p>
          <a:p>
            <a:r>
              <a:rPr lang="hu-HU" dirty="0">
                <a:solidFill>
                  <a:srgbClr val="002060"/>
                </a:solidFill>
                <a:latin typeface="Book Antiqua" panose="02040602050305030304" pitchFamily="18" charset="0"/>
              </a:rPr>
              <a:t>M</a:t>
            </a:r>
            <a:r>
              <a:rPr lang="en-US" dirty="0">
                <a:solidFill>
                  <a:srgbClr val="002060"/>
                </a:solidFill>
                <a:latin typeface="Book Antiqua" panose="02040602050305030304" pitchFamily="18" charset="0"/>
              </a:rPr>
              <a:t>ax. altitude </a:t>
            </a:r>
            <a:r>
              <a:rPr lang="en-US" dirty="0" err="1">
                <a:solidFill>
                  <a:srgbClr val="002060"/>
                </a:solidFill>
                <a:latin typeface="Book Antiqua" panose="02040602050305030304" pitchFamily="18" charset="0"/>
              </a:rPr>
              <a:t>a.s.l</a:t>
            </a:r>
            <a:r>
              <a:rPr lang="en-US" dirty="0">
                <a:solidFill>
                  <a:srgbClr val="002060"/>
                </a:solidFill>
                <a:latin typeface="Book Antiqua" panose="02040602050305030304" pitchFamily="18" charset="0"/>
              </a:rPr>
              <a:t>.</a:t>
            </a:r>
            <a:r>
              <a:rPr lang="hu-HU" dirty="0">
                <a:solidFill>
                  <a:srgbClr val="002060"/>
                </a:solidFill>
                <a:latin typeface="Book Antiqua" panose="02040602050305030304" pitchFamily="18" charset="0"/>
              </a:rPr>
              <a:t>: </a:t>
            </a:r>
            <a:r>
              <a:rPr lang="en-US" dirty="0">
                <a:solidFill>
                  <a:srgbClr val="002060"/>
                </a:solidFill>
                <a:latin typeface="Book Antiqua" panose="02040602050305030304" pitchFamily="18" charset="0"/>
              </a:rPr>
              <a:t>2500m / 6500ft</a:t>
            </a:r>
            <a:endParaRPr lang="hu-HU" dirty="0">
              <a:solidFill>
                <a:srgbClr val="002060"/>
              </a:solidFill>
              <a:latin typeface="Book Antiqua" panose="02040602050305030304" pitchFamily="18" charset="0"/>
            </a:endParaRPr>
          </a:p>
          <a:p>
            <a:r>
              <a:rPr lang="en-US" dirty="0">
                <a:solidFill>
                  <a:srgbClr val="002060"/>
                </a:solidFill>
                <a:latin typeface="Book Antiqua" panose="02040602050305030304" pitchFamily="18" charset="0"/>
              </a:rPr>
              <a:t>Battery type Li-Pol 6-Cell</a:t>
            </a:r>
          </a:p>
          <a:p>
            <a:r>
              <a:rPr lang="en-US" dirty="0">
                <a:solidFill>
                  <a:srgbClr val="002060"/>
                </a:solidFill>
                <a:latin typeface="Book Antiqua" panose="02040602050305030304" pitchFamily="18" charset="0"/>
              </a:rPr>
              <a:t>Battery capacity</a:t>
            </a:r>
            <a:r>
              <a:rPr lang="hu-HU" dirty="0">
                <a:solidFill>
                  <a:srgbClr val="002060"/>
                </a:solidFill>
                <a:latin typeface="Book Antiqua" panose="02040602050305030304" pitchFamily="18" charset="0"/>
              </a:rPr>
              <a:t>:</a:t>
            </a:r>
            <a:r>
              <a:rPr lang="en-US" dirty="0">
                <a:solidFill>
                  <a:srgbClr val="002060"/>
                </a:solidFill>
                <a:latin typeface="Book Antiqua" panose="02040602050305030304" pitchFamily="18" charset="0"/>
              </a:rPr>
              <a:t> 16 000 </a:t>
            </a:r>
            <a:r>
              <a:rPr lang="en-US" dirty="0" err="1">
                <a:solidFill>
                  <a:srgbClr val="002060"/>
                </a:solidFill>
                <a:latin typeface="Book Antiqua" panose="02040602050305030304" pitchFamily="18" charset="0"/>
              </a:rPr>
              <a:t>mAh</a:t>
            </a:r>
            <a:endParaRPr lang="en-US" dirty="0">
              <a:solidFill>
                <a:srgbClr val="002060"/>
              </a:solidFill>
              <a:latin typeface="Book Antiqua" panose="02040602050305030304" pitchFamily="18" charset="0"/>
            </a:endParaRPr>
          </a:p>
          <a:p>
            <a:endParaRPr lang="en-US"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34</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val="167909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hu-HU" dirty="0" err="1">
                <a:solidFill>
                  <a:srgbClr val="002060"/>
                </a:solidFill>
                <a:latin typeface="Book Antiqua" panose="02040602050305030304" pitchFamily="18" charset="0"/>
              </a:rPr>
              <a:t>Vespadrones</a:t>
            </a:r>
            <a:r>
              <a:rPr lang="hu-HU" dirty="0">
                <a:solidFill>
                  <a:srgbClr val="002060"/>
                </a:solidFill>
                <a:latin typeface="Book Antiqua" panose="02040602050305030304" pitchFamily="18" charset="0"/>
              </a:rPr>
              <a:t> XYRIS 7</a:t>
            </a:r>
            <a:endParaRPr lang="bs-Latn-BA" dirty="0">
              <a:solidFill>
                <a:srgbClr val="002060"/>
              </a:solidFill>
              <a:latin typeface="Book Antiqua" panose="02040602050305030304" pitchFamily="18" charset="0"/>
            </a:endParaRPr>
          </a:p>
        </p:txBody>
      </p:sp>
      <p:sp>
        <p:nvSpPr>
          <p:cNvPr id="3" name="Content Placeholder 2"/>
          <p:cNvSpPr>
            <a:spLocks noGrp="1"/>
          </p:cNvSpPr>
          <p:nvPr>
            <p:ph idx="1"/>
          </p:nvPr>
        </p:nvSpPr>
        <p:spPr/>
        <p:txBody>
          <a:bodyPr>
            <a:normAutofit/>
          </a:bodyPr>
          <a:lstStyle/>
          <a:p>
            <a:r>
              <a:rPr lang="en-US" dirty="0">
                <a:solidFill>
                  <a:srgbClr val="002060"/>
                </a:solidFill>
                <a:latin typeface="Book Antiqua" panose="02040602050305030304" pitchFamily="18" charset="0"/>
              </a:rPr>
              <a:t>Empty weight (no battery)</a:t>
            </a:r>
            <a:r>
              <a:rPr lang="hu-HU" dirty="0">
                <a:solidFill>
                  <a:srgbClr val="002060"/>
                </a:solidFill>
                <a:latin typeface="Book Antiqua" panose="02040602050305030304" pitchFamily="18" charset="0"/>
              </a:rPr>
              <a:t>:</a:t>
            </a:r>
            <a:r>
              <a:rPr lang="en-US" dirty="0">
                <a:solidFill>
                  <a:srgbClr val="002060"/>
                </a:solidFill>
                <a:latin typeface="Book Antiqua" panose="02040602050305030304" pitchFamily="18" charset="0"/>
              </a:rPr>
              <a:t> 4</a:t>
            </a:r>
            <a:r>
              <a:rPr lang="hu-HU" dirty="0">
                <a:solidFill>
                  <a:srgbClr val="002060"/>
                </a:solidFill>
                <a:latin typeface="Book Antiqua" panose="02040602050305030304" pitchFamily="18" charset="0"/>
              </a:rPr>
              <a:t> </a:t>
            </a:r>
            <a:r>
              <a:rPr lang="en-US" dirty="0">
                <a:solidFill>
                  <a:srgbClr val="002060"/>
                </a:solidFill>
                <a:latin typeface="Book Antiqua" panose="02040602050305030304" pitchFamily="18" charset="0"/>
              </a:rPr>
              <a:t>100g</a:t>
            </a:r>
          </a:p>
          <a:p>
            <a:r>
              <a:rPr lang="en-US" dirty="0">
                <a:solidFill>
                  <a:srgbClr val="002060"/>
                </a:solidFill>
                <a:latin typeface="Book Antiqua" panose="02040602050305030304" pitchFamily="18" charset="0"/>
              </a:rPr>
              <a:t>Typical takeoff weight</a:t>
            </a:r>
            <a:r>
              <a:rPr lang="hu-HU" dirty="0">
                <a:solidFill>
                  <a:srgbClr val="002060"/>
                </a:solidFill>
                <a:latin typeface="Book Antiqua" panose="02040602050305030304" pitchFamily="18" charset="0"/>
              </a:rPr>
              <a:t>:</a:t>
            </a:r>
            <a:r>
              <a:rPr lang="en-US" dirty="0">
                <a:solidFill>
                  <a:srgbClr val="002060"/>
                </a:solidFill>
                <a:latin typeface="Book Antiqua" panose="02040602050305030304" pitchFamily="18" charset="0"/>
              </a:rPr>
              <a:t> 7</a:t>
            </a:r>
            <a:r>
              <a:rPr lang="hu-HU" dirty="0">
                <a:solidFill>
                  <a:srgbClr val="002060"/>
                </a:solidFill>
                <a:latin typeface="Book Antiqua" panose="02040602050305030304" pitchFamily="18" charset="0"/>
              </a:rPr>
              <a:t> </a:t>
            </a:r>
            <a:r>
              <a:rPr lang="en-US" dirty="0">
                <a:solidFill>
                  <a:srgbClr val="002060"/>
                </a:solidFill>
                <a:latin typeface="Book Antiqua" panose="02040602050305030304" pitchFamily="18" charset="0"/>
              </a:rPr>
              <a:t>300g</a:t>
            </a:r>
          </a:p>
          <a:p>
            <a:r>
              <a:rPr lang="en-US" dirty="0">
                <a:solidFill>
                  <a:srgbClr val="002060"/>
                </a:solidFill>
                <a:latin typeface="Book Antiqua" panose="02040602050305030304" pitchFamily="18" charset="0"/>
              </a:rPr>
              <a:t>Typical payload (Gimbal + </a:t>
            </a:r>
            <a:r>
              <a:rPr lang="en-US" dirty="0" err="1">
                <a:solidFill>
                  <a:srgbClr val="002060"/>
                </a:solidFill>
                <a:latin typeface="Book Antiqua" panose="02040602050305030304" pitchFamily="18" charset="0"/>
              </a:rPr>
              <a:t>Workswell</a:t>
            </a:r>
            <a:r>
              <a:rPr lang="en-US" dirty="0">
                <a:solidFill>
                  <a:srgbClr val="002060"/>
                </a:solidFill>
                <a:latin typeface="Book Antiqua" panose="02040602050305030304" pitchFamily="18" charset="0"/>
              </a:rPr>
              <a:t> Light System)</a:t>
            </a:r>
            <a:r>
              <a:rPr lang="hu-HU" dirty="0">
                <a:solidFill>
                  <a:srgbClr val="002060"/>
                </a:solidFill>
                <a:latin typeface="Book Antiqua" panose="02040602050305030304" pitchFamily="18" charset="0"/>
              </a:rPr>
              <a:t>:</a:t>
            </a:r>
            <a:r>
              <a:rPr lang="en-US" dirty="0">
                <a:solidFill>
                  <a:srgbClr val="002060"/>
                </a:solidFill>
                <a:latin typeface="Book Antiqua" panose="02040602050305030304" pitchFamily="18" charset="0"/>
              </a:rPr>
              <a:t> 1200g</a:t>
            </a:r>
            <a:endParaRPr lang="hu-HU" dirty="0">
              <a:solidFill>
                <a:srgbClr val="002060"/>
              </a:solidFill>
              <a:latin typeface="Book Antiqua" panose="02040602050305030304" pitchFamily="18" charset="0"/>
            </a:endParaRPr>
          </a:p>
          <a:p>
            <a:r>
              <a:rPr lang="en-US" dirty="0">
                <a:solidFill>
                  <a:srgbClr val="002060"/>
                </a:solidFill>
                <a:latin typeface="Book Antiqua" panose="02040602050305030304" pitchFamily="18" charset="0"/>
              </a:rPr>
              <a:t>Battery weight</a:t>
            </a:r>
            <a:r>
              <a:rPr lang="hu-HU" dirty="0">
                <a:solidFill>
                  <a:srgbClr val="002060"/>
                </a:solidFill>
                <a:latin typeface="Book Antiqua" panose="02040602050305030304" pitchFamily="18" charset="0"/>
              </a:rPr>
              <a:t>:</a:t>
            </a:r>
            <a:r>
              <a:rPr lang="en-US" dirty="0">
                <a:solidFill>
                  <a:srgbClr val="002060"/>
                </a:solidFill>
                <a:latin typeface="Book Antiqua" panose="02040602050305030304" pitchFamily="18" charset="0"/>
              </a:rPr>
              <a:t> 1900</a:t>
            </a:r>
            <a:r>
              <a:rPr lang="hu-HU" dirty="0">
                <a:solidFill>
                  <a:srgbClr val="002060"/>
                </a:solidFill>
                <a:latin typeface="Book Antiqua" panose="02040602050305030304" pitchFamily="18" charset="0"/>
              </a:rPr>
              <a:t>g</a:t>
            </a:r>
            <a:endParaRPr lang="en-US" dirty="0">
              <a:solidFill>
                <a:srgbClr val="002060"/>
              </a:solidFill>
              <a:latin typeface="Book Antiqua" panose="02040602050305030304" pitchFamily="18" charset="0"/>
            </a:endParaRPr>
          </a:p>
          <a:p>
            <a:r>
              <a:rPr lang="en-US" dirty="0">
                <a:solidFill>
                  <a:srgbClr val="002060"/>
                </a:solidFill>
                <a:latin typeface="Book Antiqua" panose="02040602050305030304" pitchFamily="18" charset="0"/>
              </a:rPr>
              <a:t>Maximal takeoff weight</a:t>
            </a:r>
            <a:r>
              <a:rPr lang="hu-HU" dirty="0">
                <a:solidFill>
                  <a:srgbClr val="002060"/>
                </a:solidFill>
                <a:latin typeface="Book Antiqua" panose="02040602050305030304" pitchFamily="18" charset="0"/>
              </a:rPr>
              <a:t>: </a:t>
            </a:r>
            <a:r>
              <a:rPr lang="en-US" dirty="0">
                <a:solidFill>
                  <a:srgbClr val="002060"/>
                </a:solidFill>
                <a:latin typeface="Book Antiqua" panose="02040602050305030304" pitchFamily="18" charset="0"/>
              </a:rPr>
              <a:t>9</a:t>
            </a:r>
            <a:r>
              <a:rPr lang="hu-HU" dirty="0">
                <a:solidFill>
                  <a:srgbClr val="002060"/>
                </a:solidFill>
                <a:latin typeface="Book Antiqua" panose="02040602050305030304" pitchFamily="18" charset="0"/>
              </a:rPr>
              <a:t> </a:t>
            </a:r>
            <a:r>
              <a:rPr lang="en-US" dirty="0">
                <a:solidFill>
                  <a:srgbClr val="002060"/>
                </a:solidFill>
                <a:latin typeface="Book Antiqua" panose="02040602050305030304" pitchFamily="18" charset="0"/>
              </a:rPr>
              <a:t>500g</a:t>
            </a:r>
          </a:p>
          <a:p>
            <a:r>
              <a:rPr lang="en-US" dirty="0">
                <a:solidFill>
                  <a:srgbClr val="002060"/>
                </a:solidFill>
                <a:latin typeface="Book Antiqua" panose="02040602050305030304" pitchFamily="18" charset="0"/>
              </a:rPr>
              <a:t>Maximal payload</a:t>
            </a:r>
            <a:r>
              <a:rPr lang="hu-HU" dirty="0">
                <a:solidFill>
                  <a:srgbClr val="002060"/>
                </a:solidFill>
                <a:latin typeface="Book Antiqua" panose="02040602050305030304" pitchFamily="18" charset="0"/>
              </a:rPr>
              <a:t>:</a:t>
            </a:r>
            <a:r>
              <a:rPr lang="en-US" dirty="0">
                <a:solidFill>
                  <a:srgbClr val="002060"/>
                </a:solidFill>
                <a:latin typeface="Book Antiqua" panose="02040602050305030304" pitchFamily="18" charset="0"/>
              </a:rPr>
              <a:t> 3</a:t>
            </a:r>
            <a:r>
              <a:rPr lang="hu-HU" dirty="0">
                <a:solidFill>
                  <a:srgbClr val="002060"/>
                </a:solidFill>
                <a:latin typeface="Book Antiqua" panose="02040602050305030304" pitchFamily="18" charset="0"/>
              </a:rPr>
              <a:t> </a:t>
            </a:r>
            <a:r>
              <a:rPr lang="en-US" dirty="0">
                <a:solidFill>
                  <a:srgbClr val="002060"/>
                </a:solidFill>
                <a:latin typeface="Book Antiqua" panose="02040602050305030304" pitchFamily="18" charset="0"/>
              </a:rPr>
              <a:t>000g</a:t>
            </a:r>
            <a:endParaRPr lang="hu-HU" dirty="0">
              <a:solidFill>
                <a:srgbClr val="002060"/>
              </a:solidFill>
              <a:latin typeface="Book Antiqua" panose="02040602050305030304" pitchFamily="18" charset="0"/>
            </a:endParaRPr>
          </a:p>
          <a:p>
            <a:endParaRPr lang="en-US"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35</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val="3882834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hu-HU" dirty="0" err="1">
                <a:solidFill>
                  <a:srgbClr val="002060"/>
                </a:solidFill>
                <a:latin typeface="Book Antiqua" panose="02040602050305030304" pitchFamily="18" charset="0"/>
              </a:rPr>
              <a:t>Vespadrones</a:t>
            </a:r>
            <a:r>
              <a:rPr lang="hu-HU" dirty="0">
                <a:solidFill>
                  <a:srgbClr val="002060"/>
                </a:solidFill>
                <a:latin typeface="Book Antiqua" panose="02040602050305030304" pitchFamily="18" charset="0"/>
              </a:rPr>
              <a:t> XYRIS 7</a:t>
            </a:r>
            <a:endParaRPr lang="bs-Latn-BA" dirty="0">
              <a:solidFill>
                <a:srgbClr val="002060"/>
              </a:solidFill>
              <a:latin typeface="Book Antiqua" panose="02040602050305030304" pitchFamily="18" charset="0"/>
            </a:endParaRPr>
          </a:p>
        </p:txBody>
      </p:sp>
      <p:sp>
        <p:nvSpPr>
          <p:cNvPr id="3" name="Content Placeholder 2"/>
          <p:cNvSpPr>
            <a:spLocks noGrp="1"/>
          </p:cNvSpPr>
          <p:nvPr>
            <p:ph idx="1"/>
          </p:nvPr>
        </p:nvSpPr>
        <p:spPr/>
        <p:txBody>
          <a:bodyPr>
            <a:normAutofit fontScale="92500" lnSpcReduction="20000"/>
          </a:bodyPr>
          <a:lstStyle/>
          <a:p>
            <a:r>
              <a:rPr lang="en-US" dirty="0">
                <a:solidFill>
                  <a:srgbClr val="002060"/>
                </a:solidFill>
                <a:latin typeface="Book Antiqua" panose="02040602050305030304" pitchFamily="18" charset="0"/>
              </a:rPr>
              <a:t>Empty flight time (hover/combined)</a:t>
            </a:r>
            <a:r>
              <a:rPr lang="hu-HU" dirty="0">
                <a:solidFill>
                  <a:srgbClr val="002060"/>
                </a:solidFill>
                <a:latin typeface="Book Antiqua" panose="02040602050305030304" pitchFamily="18" charset="0"/>
              </a:rPr>
              <a:t>:</a:t>
            </a:r>
            <a:br>
              <a:rPr lang="hu-HU" dirty="0">
                <a:solidFill>
                  <a:srgbClr val="002060"/>
                </a:solidFill>
                <a:latin typeface="Book Antiqua" panose="02040602050305030304" pitchFamily="18" charset="0"/>
              </a:rPr>
            </a:br>
            <a:r>
              <a:rPr lang="hu-HU" dirty="0">
                <a:solidFill>
                  <a:srgbClr val="002060"/>
                </a:solidFill>
                <a:latin typeface="Book Antiqua" panose="02040602050305030304" pitchFamily="18" charset="0"/>
              </a:rPr>
              <a:t>	</a:t>
            </a:r>
            <a:r>
              <a:rPr lang="en-US" dirty="0">
                <a:solidFill>
                  <a:srgbClr val="002060"/>
                </a:solidFill>
                <a:latin typeface="Book Antiqua" panose="02040602050305030304" pitchFamily="18" charset="0"/>
              </a:rPr>
              <a:t>32 / 25 min</a:t>
            </a:r>
          </a:p>
          <a:p>
            <a:r>
              <a:rPr lang="en-US" dirty="0">
                <a:solidFill>
                  <a:srgbClr val="002060"/>
                </a:solidFill>
                <a:latin typeface="Book Antiqua" panose="02040602050305030304" pitchFamily="18" charset="0"/>
              </a:rPr>
              <a:t>Typical flight time (hover/combined)</a:t>
            </a:r>
            <a:r>
              <a:rPr lang="hu-HU" dirty="0">
                <a:solidFill>
                  <a:srgbClr val="002060"/>
                </a:solidFill>
                <a:latin typeface="Book Antiqua" panose="02040602050305030304" pitchFamily="18" charset="0"/>
              </a:rPr>
              <a:t>:</a:t>
            </a:r>
            <a:r>
              <a:rPr lang="en-US" dirty="0">
                <a:solidFill>
                  <a:srgbClr val="002060"/>
                </a:solidFill>
                <a:latin typeface="Book Antiqua" panose="02040602050305030304" pitchFamily="18" charset="0"/>
              </a:rPr>
              <a:t> </a:t>
            </a:r>
            <a:br>
              <a:rPr lang="hu-HU" dirty="0">
                <a:solidFill>
                  <a:srgbClr val="002060"/>
                </a:solidFill>
                <a:latin typeface="Book Antiqua" panose="02040602050305030304" pitchFamily="18" charset="0"/>
              </a:rPr>
            </a:br>
            <a:r>
              <a:rPr lang="hu-HU" dirty="0">
                <a:solidFill>
                  <a:srgbClr val="002060"/>
                </a:solidFill>
                <a:latin typeface="Book Antiqua" panose="02040602050305030304" pitchFamily="18" charset="0"/>
              </a:rPr>
              <a:t>	</a:t>
            </a:r>
            <a:r>
              <a:rPr lang="en-US" dirty="0">
                <a:solidFill>
                  <a:srgbClr val="002060"/>
                </a:solidFill>
                <a:latin typeface="Book Antiqua" panose="02040602050305030304" pitchFamily="18" charset="0"/>
              </a:rPr>
              <a:t>26 / 20 min</a:t>
            </a:r>
          </a:p>
          <a:p>
            <a:r>
              <a:rPr lang="en-US" dirty="0">
                <a:solidFill>
                  <a:srgbClr val="002060"/>
                </a:solidFill>
                <a:latin typeface="Book Antiqua" panose="02040602050305030304" pitchFamily="18" charset="0"/>
              </a:rPr>
              <a:t>Max. payload flight time (hover/combined)</a:t>
            </a:r>
            <a:r>
              <a:rPr lang="hu-HU" dirty="0">
                <a:solidFill>
                  <a:srgbClr val="002060"/>
                </a:solidFill>
                <a:latin typeface="Book Antiqua" panose="02040602050305030304" pitchFamily="18" charset="0"/>
              </a:rPr>
              <a:t>:</a:t>
            </a:r>
            <a:r>
              <a:rPr lang="en-US" dirty="0">
                <a:solidFill>
                  <a:srgbClr val="002060"/>
                </a:solidFill>
                <a:latin typeface="Book Antiqua" panose="02040602050305030304" pitchFamily="18" charset="0"/>
              </a:rPr>
              <a:t> </a:t>
            </a:r>
            <a:br>
              <a:rPr lang="hu-HU" dirty="0">
                <a:solidFill>
                  <a:srgbClr val="002060"/>
                </a:solidFill>
                <a:latin typeface="Book Antiqua" panose="02040602050305030304" pitchFamily="18" charset="0"/>
              </a:rPr>
            </a:br>
            <a:r>
              <a:rPr lang="hu-HU" dirty="0">
                <a:solidFill>
                  <a:srgbClr val="002060"/>
                </a:solidFill>
                <a:latin typeface="Book Antiqua" panose="02040602050305030304" pitchFamily="18" charset="0"/>
              </a:rPr>
              <a:t>	</a:t>
            </a:r>
            <a:r>
              <a:rPr lang="en-US" dirty="0">
                <a:solidFill>
                  <a:srgbClr val="002060"/>
                </a:solidFill>
                <a:latin typeface="Book Antiqua" panose="02040602050305030304" pitchFamily="18" charset="0"/>
              </a:rPr>
              <a:t>15 / 15 min</a:t>
            </a:r>
          </a:p>
          <a:p>
            <a:r>
              <a:rPr lang="en-US" dirty="0">
                <a:solidFill>
                  <a:srgbClr val="002060"/>
                </a:solidFill>
                <a:latin typeface="Book Antiqua" panose="02040602050305030304" pitchFamily="18" charset="0"/>
              </a:rPr>
              <a:t>Horizontal speed</a:t>
            </a:r>
            <a:r>
              <a:rPr lang="hu-HU" dirty="0">
                <a:solidFill>
                  <a:srgbClr val="002060"/>
                </a:solidFill>
                <a:latin typeface="Book Antiqua" panose="02040602050305030304" pitchFamily="18" charset="0"/>
              </a:rPr>
              <a:t>:</a:t>
            </a:r>
            <a:r>
              <a:rPr lang="en-US" dirty="0">
                <a:solidFill>
                  <a:srgbClr val="002060"/>
                </a:solidFill>
                <a:latin typeface="Book Antiqua" panose="02040602050305030304" pitchFamily="18" charset="0"/>
              </a:rPr>
              <a:t> </a:t>
            </a:r>
            <a:br>
              <a:rPr lang="hu-HU" dirty="0">
                <a:solidFill>
                  <a:srgbClr val="002060"/>
                </a:solidFill>
                <a:latin typeface="Book Antiqua" panose="02040602050305030304" pitchFamily="18" charset="0"/>
              </a:rPr>
            </a:br>
            <a:r>
              <a:rPr lang="hu-HU" dirty="0">
                <a:solidFill>
                  <a:srgbClr val="002060"/>
                </a:solidFill>
                <a:latin typeface="Book Antiqua" panose="02040602050305030304" pitchFamily="18" charset="0"/>
              </a:rPr>
              <a:t>	</a:t>
            </a:r>
            <a:r>
              <a:rPr lang="en-US" dirty="0">
                <a:solidFill>
                  <a:srgbClr val="002060"/>
                </a:solidFill>
                <a:latin typeface="Book Antiqua" panose="02040602050305030304" pitchFamily="18" charset="0"/>
              </a:rPr>
              <a:t>0 - 14 m·s−1 (</a:t>
            </a:r>
            <a:r>
              <a:rPr lang="hu-HU" dirty="0">
                <a:solidFill>
                  <a:srgbClr val="002060"/>
                </a:solidFill>
                <a:latin typeface="Book Antiqua" panose="02040602050305030304" pitchFamily="18" charset="0"/>
              </a:rPr>
              <a:t>50km</a:t>
            </a:r>
            <a:r>
              <a:rPr lang="en-US" dirty="0">
                <a:solidFill>
                  <a:srgbClr val="002060"/>
                </a:solidFill>
                <a:latin typeface="Book Antiqua" panose="02040602050305030304" pitchFamily="18" charset="0"/>
              </a:rPr>
              <a:t>·</a:t>
            </a:r>
            <a:r>
              <a:rPr lang="hu-HU" dirty="0">
                <a:solidFill>
                  <a:srgbClr val="002060"/>
                </a:solidFill>
                <a:latin typeface="Book Antiqua" panose="02040602050305030304" pitchFamily="18" charset="0"/>
              </a:rPr>
              <a:t>h</a:t>
            </a:r>
            <a:r>
              <a:rPr lang="en-US" dirty="0">
                <a:solidFill>
                  <a:srgbClr val="002060"/>
                </a:solidFill>
                <a:latin typeface="Book Antiqua" panose="02040602050305030304" pitchFamily="18" charset="0"/>
              </a:rPr>
              <a:t>−1)</a:t>
            </a:r>
          </a:p>
          <a:p>
            <a:r>
              <a:rPr lang="en-US" dirty="0">
                <a:solidFill>
                  <a:srgbClr val="002060"/>
                </a:solidFill>
                <a:latin typeface="Book Antiqua" panose="02040602050305030304" pitchFamily="18" charset="0"/>
              </a:rPr>
              <a:t>Vertical speed up to (ascent / descent)</a:t>
            </a:r>
            <a:r>
              <a:rPr lang="hu-HU" dirty="0">
                <a:solidFill>
                  <a:srgbClr val="002060"/>
                </a:solidFill>
                <a:latin typeface="Book Antiqua" panose="02040602050305030304" pitchFamily="18" charset="0"/>
              </a:rPr>
              <a:t>:</a:t>
            </a:r>
            <a:r>
              <a:rPr lang="en-US" dirty="0">
                <a:solidFill>
                  <a:srgbClr val="002060"/>
                </a:solidFill>
                <a:latin typeface="Book Antiqua" panose="02040602050305030304" pitchFamily="18" charset="0"/>
              </a:rPr>
              <a:t> </a:t>
            </a:r>
            <a:br>
              <a:rPr lang="hu-HU" dirty="0">
                <a:solidFill>
                  <a:srgbClr val="002060"/>
                </a:solidFill>
                <a:latin typeface="Book Antiqua" panose="02040602050305030304" pitchFamily="18" charset="0"/>
              </a:rPr>
            </a:br>
            <a:r>
              <a:rPr lang="hu-HU" dirty="0">
                <a:solidFill>
                  <a:srgbClr val="002060"/>
                </a:solidFill>
                <a:latin typeface="Book Antiqua" panose="02040602050305030304" pitchFamily="18" charset="0"/>
              </a:rPr>
              <a:t>	</a:t>
            </a:r>
            <a:r>
              <a:rPr lang="en-US" dirty="0">
                <a:solidFill>
                  <a:srgbClr val="002060"/>
                </a:solidFill>
                <a:latin typeface="Book Antiqua" panose="02040602050305030304" pitchFamily="18" charset="0"/>
              </a:rPr>
              <a:t>6 / 2 m·s−1</a:t>
            </a:r>
          </a:p>
          <a:p>
            <a:endParaRPr lang="en-US"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36</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val="2363990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hu-HU" dirty="0" err="1">
                <a:solidFill>
                  <a:srgbClr val="002060"/>
                </a:solidFill>
                <a:latin typeface="Book Antiqua" panose="02040602050305030304" pitchFamily="18" charset="0"/>
              </a:rPr>
              <a:t>Vespadrones</a:t>
            </a:r>
            <a:r>
              <a:rPr lang="hu-HU" dirty="0">
                <a:solidFill>
                  <a:srgbClr val="002060"/>
                </a:solidFill>
                <a:latin typeface="Book Antiqua" panose="02040602050305030304" pitchFamily="18" charset="0"/>
              </a:rPr>
              <a:t> XYRIS 7</a:t>
            </a:r>
            <a:endParaRPr lang="bs-Latn-BA"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37</a:t>
            </a:fld>
            <a:endParaRPr lang="en-US"/>
          </a:p>
        </p:txBody>
      </p:sp>
      <p:pic>
        <p:nvPicPr>
          <p:cNvPr id="11" name="Picture 10" descr="final_color.jpg"/>
          <p:cNvPicPr>
            <a:picLocks noChangeAspect="1"/>
          </p:cNvPicPr>
          <p:nvPr/>
        </p:nvPicPr>
        <p:blipFill>
          <a:blip r:embed="rId2"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3" cstate="print"/>
          <a:stretch>
            <a:fillRect/>
          </a:stretch>
        </p:blipFill>
        <p:spPr>
          <a:xfrm>
            <a:off x="7467600" y="152400"/>
            <a:ext cx="1676400" cy="409575"/>
          </a:xfrm>
          <a:prstGeom prst="rect">
            <a:avLst/>
          </a:prstGeom>
        </p:spPr>
      </p:pic>
      <p:pic>
        <p:nvPicPr>
          <p:cNvPr id="4" name="Tartalom helye 3"/>
          <p:cNvPicPr>
            <a:picLocks noGrp="1" noChangeAspect="1"/>
          </p:cNvPicPr>
          <p:nvPr>
            <p:ph idx="1"/>
          </p:nvPr>
        </p:nvPicPr>
        <p:blipFill>
          <a:blip r:embed="rId4">
            <a:extLst>
              <a:ext uri="{BEBA8EAE-BF5A-486C-A8C5-ECC9F3942E4B}">
                <a14:imgProps xmlns:a14="http://schemas.microsoft.com/office/drawing/2010/main">
                  <a14:imgLayer r:embed="rId5">
                    <a14:imgEffect>
                      <a14:brightnessContrast contrast="42000"/>
                    </a14:imgEffect>
                  </a14:imgLayer>
                </a14:imgProps>
              </a:ext>
            </a:extLst>
          </a:blip>
          <a:stretch>
            <a:fillRect/>
          </a:stretch>
        </p:blipFill>
        <p:spPr>
          <a:xfrm>
            <a:off x="1119187" y="2563019"/>
            <a:ext cx="6905625" cy="2600325"/>
          </a:xfrm>
          <a:prstGeom prst="rect">
            <a:avLst/>
          </a:prstGeom>
        </p:spPr>
      </p:pic>
    </p:spTree>
    <p:extLst>
      <p:ext uri="{BB962C8B-B14F-4D97-AF65-F5344CB8AC3E}">
        <p14:creationId xmlns:p14="http://schemas.microsoft.com/office/powerpoint/2010/main" val="19646674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hu-HU" dirty="0" err="1">
                <a:solidFill>
                  <a:srgbClr val="002060"/>
                </a:solidFill>
                <a:latin typeface="Book Antiqua" panose="02040602050305030304" pitchFamily="18" charset="0"/>
              </a:rPr>
              <a:t>Vespadrones</a:t>
            </a:r>
            <a:r>
              <a:rPr lang="hu-HU" dirty="0">
                <a:solidFill>
                  <a:srgbClr val="002060"/>
                </a:solidFill>
                <a:latin typeface="Book Antiqua" panose="02040602050305030304" pitchFamily="18" charset="0"/>
              </a:rPr>
              <a:t> XYRIS 7</a:t>
            </a:r>
            <a:endParaRPr lang="bs-Latn-BA"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38</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pic>
        <p:nvPicPr>
          <p:cNvPr id="5" name="Tartalom helye 4"/>
          <p:cNvPicPr>
            <a:picLocks noGrp="1" noChangeAspect="1"/>
          </p:cNvPicPr>
          <p:nvPr>
            <p:ph idx="1"/>
          </p:nvPr>
        </p:nvPicPr>
        <p:blipFill>
          <a:blip r:embed="rId5">
            <a:extLst>
              <a:ext uri="{BEBA8EAE-BF5A-486C-A8C5-ECC9F3942E4B}">
                <a14:imgProps xmlns:a14="http://schemas.microsoft.com/office/drawing/2010/main">
                  <a14:imgLayer r:embed="rId6">
                    <a14:imgEffect>
                      <a14:brightnessContrast bright="20000" contrast="27000"/>
                    </a14:imgEffect>
                  </a14:imgLayer>
                </a14:imgProps>
              </a:ext>
            </a:extLst>
          </a:blip>
          <a:stretch>
            <a:fillRect/>
          </a:stretch>
        </p:blipFill>
        <p:spPr>
          <a:xfrm>
            <a:off x="1109662" y="1753394"/>
            <a:ext cx="6924675" cy="4219575"/>
          </a:xfrm>
          <a:prstGeom prst="rect">
            <a:avLst/>
          </a:prstGeom>
        </p:spPr>
      </p:pic>
    </p:spTree>
    <p:extLst>
      <p:ext uri="{BB962C8B-B14F-4D97-AF65-F5344CB8AC3E}">
        <p14:creationId xmlns:p14="http://schemas.microsoft.com/office/powerpoint/2010/main" val="39351720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hu-HU" dirty="0" err="1">
                <a:solidFill>
                  <a:srgbClr val="002060"/>
                </a:solidFill>
                <a:latin typeface="Book Antiqua" panose="02040602050305030304" pitchFamily="18" charset="0"/>
              </a:rPr>
              <a:t>Vespadrones</a:t>
            </a:r>
            <a:r>
              <a:rPr lang="hu-HU" dirty="0">
                <a:solidFill>
                  <a:srgbClr val="002060"/>
                </a:solidFill>
                <a:latin typeface="Book Antiqua" panose="02040602050305030304" pitchFamily="18" charset="0"/>
              </a:rPr>
              <a:t> XYRIS 7</a:t>
            </a:r>
            <a:endParaRPr lang="bs-Latn-BA" dirty="0">
              <a:solidFill>
                <a:srgbClr val="002060"/>
              </a:solidFill>
              <a:latin typeface="Book Antiqua" panose="02040602050305030304" pitchFamily="18" charset="0"/>
            </a:endParaRPr>
          </a:p>
        </p:txBody>
      </p:sp>
      <p:sp>
        <p:nvSpPr>
          <p:cNvPr id="3" name="Content Placeholder 2"/>
          <p:cNvSpPr>
            <a:spLocks noGrp="1"/>
          </p:cNvSpPr>
          <p:nvPr>
            <p:ph idx="1"/>
          </p:nvPr>
        </p:nvSpPr>
        <p:spPr/>
        <p:txBody>
          <a:bodyPr>
            <a:normAutofit fontScale="92500" lnSpcReduction="10000"/>
          </a:bodyPr>
          <a:lstStyle/>
          <a:p>
            <a:r>
              <a:rPr lang="en-US" dirty="0">
                <a:solidFill>
                  <a:srgbClr val="002060"/>
                </a:solidFill>
                <a:latin typeface="Book Antiqua" panose="02040602050305030304" pitchFamily="18" charset="0"/>
              </a:rPr>
              <a:t>Advanced multi-purpose </a:t>
            </a:r>
            <a:r>
              <a:rPr lang="en-US" dirty="0" err="1">
                <a:solidFill>
                  <a:srgbClr val="002060"/>
                </a:solidFill>
                <a:latin typeface="Book Antiqua" panose="02040602050305030304" pitchFamily="18" charset="0"/>
              </a:rPr>
              <a:t>hexacopter</a:t>
            </a:r>
            <a:endParaRPr lang="hu-HU" dirty="0">
              <a:solidFill>
                <a:srgbClr val="002060"/>
              </a:solidFill>
              <a:latin typeface="Book Antiqua" panose="02040602050305030304" pitchFamily="18" charset="0"/>
            </a:endParaRPr>
          </a:p>
          <a:p>
            <a:r>
              <a:rPr lang="en-US" dirty="0">
                <a:solidFill>
                  <a:srgbClr val="002060"/>
                </a:solidFill>
                <a:latin typeface="Book Antiqua" panose="02040602050305030304" pitchFamily="18" charset="0"/>
              </a:rPr>
              <a:t>Retractable </a:t>
            </a:r>
            <a:r>
              <a:rPr lang="en-US" dirty="0" err="1">
                <a:solidFill>
                  <a:srgbClr val="002060"/>
                </a:solidFill>
                <a:latin typeface="Book Antiqua" panose="02040602050305030304" pitchFamily="18" charset="0"/>
              </a:rPr>
              <a:t>landning</a:t>
            </a:r>
            <a:r>
              <a:rPr lang="en-US" dirty="0">
                <a:solidFill>
                  <a:srgbClr val="002060"/>
                </a:solidFill>
                <a:latin typeface="Book Antiqua" panose="02040602050305030304" pitchFamily="18" charset="0"/>
              </a:rPr>
              <a:t> gear</a:t>
            </a:r>
            <a:endParaRPr lang="hu-HU" dirty="0">
              <a:solidFill>
                <a:srgbClr val="002060"/>
              </a:solidFill>
              <a:latin typeface="Book Antiqua" panose="02040602050305030304" pitchFamily="18" charset="0"/>
            </a:endParaRPr>
          </a:p>
          <a:p>
            <a:r>
              <a:rPr lang="en-US" dirty="0">
                <a:solidFill>
                  <a:srgbClr val="002060"/>
                </a:solidFill>
                <a:latin typeface="Book Antiqua" panose="02040602050305030304" pitchFamily="18" charset="0"/>
              </a:rPr>
              <a:t>DJI </a:t>
            </a:r>
            <a:r>
              <a:rPr lang="en-US" dirty="0" err="1">
                <a:solidFill>
                  <a:srgbClr val="002060"/>
                </a:solidFill>
                <a:latin typeface="Book Antiqua" panose="02040602050305030304" pitchFamily="18" charset="0"/>
              </a:rPr>
              <a:t>Wookong</a:t>
            </a:r>
            <a:r>
              <a:rPr lang="en-US" dirty="0">
                <a:solidFill>
                  <a:srgbClr val="002060"/>
                </a:solidFill>
                <a:latin typeface="Book Antiqua" panose="02040602050305030304" pitchFamily="18" charset="0"/>
              </a:rPr>
              <a:t>-M professional flight controller</a:t>
            </a:r>
            <a:endParaRPr lang="hu-HU" dirty="0">
              <a:solidFill>
                <a:srgbClr val="002060"/>
              </a:solidFill>
              <a:latin typeface="Book Antiqua" panose="02040602050305030304" pitchFamily="18" charset="0"/>
            </a:endParaRPr>
          </a:p>
          <a:p>
            <a:r>
              <a:rPr lang="en-US" dirty="0">
                <a:solidFill>
                  <a:srgbClr val="002060"/>
                </a:solidFill>
                <a:latin typeface="Book Antiqua" panose="02040602050305030304" pitchFamily="18" charset="0"/>
              </a:rPr>
              <a:t>Altitude controlled assisted flight / GPS position controlled assisted flight</a:t>
            </a:r>
            <a:r>
              <a:rPr lang="hu-HU" dirty="0">
                <a:solidFill>
                  <a:srgbClr val="002060"/>
                </a:solidFill>
                <a:latin typeface="Book Antiqua" panose="02040602050305030304" pitchFamily="18" charset="0"/>
              </a:rPr>
              <a:t> </a:t>
            </a:r>
            <a:r>
              <a:rPr lang="en-US" dirty="0">
                <a:solidFill>
                  <a:srgbClr val="002060"/>
                </a:solidFill>
                <a:latin typeface="Book Antiqua" panose="02040602050305030304" pitchFamily="18" charset="0"/>
              </a:rPr>
              <a:t>/Autonomous flight</a:t>
            </a:r>
          </a:p>
          <a:p>
            <a:r>
              <a:rPr lang="en-US" dirty="0">
                <a:solidFill>
                  <a:srgbClr val="002060"/>
                </a:solidFill>
                <a:latin typeface="Book Antiqua" panose="02040602050305030304" pitchFamily="18" charset="0"/>
              </a:rPr>
              <a:t>Real-time voltage telemetry + low power warning and failsafe</a:t>
            </a:r>
            <a:endParaRPr lang="hu-HU" dirty="0">
              <a:solidFill>
                <a:srgbClr val="002060"/>
              </a:solidFill>
              <a:latin typeface="Book Antiqua" panose="02040602050305030304" pitchFamily="18" charset="0"/>
            </a:endParaRPr>
          </a:p>
          <a:p>
            <a:r>
              <a:rPr lang="en-US" dirty="0">
                <a:solidFill>
                  <a:srgbClr val="002060"/>
                </a:solidFill>
                <a:latin typeface="Book Antiqua" panose="02040602050305030304" pitchFamily="18" charset="0"/>
              </a:rPr>
              <a:t>Ground station telemetry module</a:t>
            </a:r>
          </a:p>
          <a:p>
            <a:endParaRPr lang="en-US"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39</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val="844424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en-US" dirty="0">
                <a:solidFill>
                  <a:srgbClr val="002060"/>
                </a:solidFill>
                <a:latin typeface="Book Antiqua" panose="02040602050305030304" pitchFamily="18" charset="0"/>
              </a:rPr>
              <a:t>UAVs in case of natural disaster</a:t>
            </a:r>
            <a:endParaRPr lang="bs-Latn-BA"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4</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pic>
        <p:nvPicPr>
          <p:cNvPr id="2050" name="Picture 2" descr="Image result for natural disasters"/>
          <p:cNvPicPr>
            <a:picLocks noGrp="1" noChangeAspect="1" noChangeArrowheads="1"/>
          </p:cNvPicPr>
          <p:nvPr>
            <p:ph idx="1"/>
          </p:nvPr>
        </p:nvPicPr>
        <p:blipFill>
          <a:blip r:embed="rId5">
            <a:extLst>
              <a:ext uri="{BEBA8EAE-BF5A-486C-A8C5-ECC9F3942E4B}">
                <a14:imgProps xmlns:a14="http://schemas.microsoft.com/office/drawing/2010/main">
                  <a14:imgLayer r:embed="rId6">
                    <a14:imgEffect>
                      <a14:brightnessContrast bright="25000" contrast="34000"/>
                    </a14:imgEffect>
                  </a14:imgLayer>
                </a14:imgProps>
              </a:ex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5864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hu-HU" dirty="0" err="1">
                <a:solidFill>
                  <a:srgbClr val="002060"/>
                </a:solidFill>
                <a:latin typeface="Book Antiqua" panose="02040602050305030304" pitchFamily="18" charset="0"/>
              </a:rPr>
              <a:t>Vespadrones</a:t>
            </a:r>
            <a:r>
              <a:rPr lang="hu-HU" dirty="0">
                <a:solidFill>
                  <a:srgbClr val="002060"/>
                </a:solidFill>
                <a:latin typeface="Book Antiqua" panose="02040602050305030304" pitchFamily="18" charset="0"/>
              </a:rPr>
              <a:t> XYRIS 7</a:t>
            </a:r>
            <a:endParaRPr lang="bs-Latn-BA"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40</a:t>
            </a:fld>
            <a:endParaRPr lang="en-US"/>
          </a:p>
        </p:txBody>
      </p:sp>
      <p:pic>
        <p:nvPicPr>
          <p:cNvPr id="11" name="Picture 10" descr="final_color.jpg"/>
          <p:cNvPicPr>
            <a:picLocks noChangeAspect="1"/>
          </p:cNvPicPr>
          <p:nvPr/>
        </p:nvPicPr>
        <p:blipFill>
          <a:blip r:embed="rId2"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3" cstate="print"/>
          <a:stretch>
            <a:fillRect/>
          </a:stretch>
        </p:blipFill>
        <p:spPr>
          <a:xfrm>
            <a:off x="7467600" y="152400"/>
            <a:ext cx="1676400" cy="409575"/>
          </a:xfrm>
          <a:prstGeom prst="rect">
            <a:avLst/>
          </a:prstGeom>
        </p:spPr>
      </p:pic>
      <p:pic>
        <p:nvPicPr>
          <p:cNvPr id="8" name="Tartalom helye 7"/>
          <p:cNvPicPr>
            <a:picLocks noGrp="1" noChangeAspect="1"/>
          </p:cNvPicPr>
          <p:nvPr>
            <p:ph idx="1"/>
          </p:nvPr>
        </p:nvPicPr>
        <p:blipFill>
          <a:blip r:embed="rId4">
            <a:extLst>
              <a:ext uri="{BEBA8EAE-BF5A-486C-A8C5-ECC9F3942E4B}">
                <a14:imgProps xmlns:a14="http://schemas.microsoft.com/office/drawing/2010/main">
                  <a14:imgLayer r:embed="rId5">
                    <a14:imgEffect>
                      <a14:brightnessContrast bright="27000" contrast="47000"/>
                    </a14:imgEffect>
                  </a14:imgLayer>
                </a14:imgProps>
              </a:ext>
            </a:extLst>
          </a:blip>
          <a:stretch>
            <a:fillRect/>
          </a:stretch>
        </p:blipFill>
        <p:spPr>
          <a:xfrm>
            <a:off x="1219200" y="2139156"/>
            <a:ext cx="6705600" cy="3448050"/>
          </a:xfrm>
          <a:prstGeom prst="rect">
            <a:avLst/>
          </a:prstGeom>
        </p:spPr>
      </p:pic>
    </p:spTree>
    <p:extLst>
      <p:ext uri="{BB962C8B-B14F-4D97-AF65-F5344CB8AC3E}">
        <p14:creationId xmlns:p14="http://schemas.microsoft.com/office/powerpoint/2010/main" val="36306806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hu-HU" dirty="0" err="1">
                <a:solidFill>
                  <a:srgbClr val="002060"/>
                </a:solidFill>
                <a:latin typeface="Book Antiqua" panose="02040602050305030304" pitchFamily="18" charset="0"/>
              </a:rPr>
              <a:t>Vespadrones</a:t>
            </a:r>
            <a:r>
              <a:rPr lang="hu-HU" dirty="0">
                <a:solidFill>
                  <a:srgbClr val="002060"/>
                </a:solidFill>
                <a:latin typeface="Book Antiqua" panose="02040602050305030304" pitchFamily="18" charset="0"/>
              </a:rPr>
              <a:t> XYRIS 7</a:t>
            </a:r>
            <a:endParaRPr lang="bs-Latn-BA"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41</a:t>
            </a:fld>
            <a:endParaRPr lang="en-US"/>
          </a:p>
        </p:txBody>
      </p:sp>
      <p:pic>
        <p:nvPicPr>
          <p:cNvPr id="11" name="Picture 10" descr="final_color.jpg"/>
          <p:cNvPicPr>
            <a:picLocks noChangeAspect="1"/>
          </p:cNvPicPr>
          <p:nvPr/>
        </p:nvPicPr>
        <p:blipFill>
          <a:blip r:embed="rId2"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3" cstate="print"/>
          <a:stretch>
            <a:fillRect/>
          </a:stretch>
        </p:blipFill>
        <p:spPr>
          <a:xfrm>
            <a:off x="7467600" y="152400"/>
            <a:ext cx="1676400" cy="409575"/>
          </a:xfrm>
          <a:prstGeom prst="rect">
            <a:avLst/>
          </a:prstGeom>
        </p:spPr>
      </p:pic>
      <p:pic>
        <p:nvPicPr>
          <p:cNvPr id="5" name="Tartalom helye 4"/>
          <p:cNvPicPr>
            <a:picLocks noGrp="1" noChangeAspect="1"/>
          </p:cNvPicPr>
          <p:nvPr>
            <p:ph idx="1"/>
          </p:nvPr>
        </p:nvPicPr>
        <p:blipFill>
          <a:blip r:embed="rId4"/>
          <a:stretch>
            <a:fillRect/>
          </a:stretch>
        </p:blipFill>
        <p:spPr>
          <a:xfrm>
            <a:off x="1554691" y="1600200"/>
            <a:ext cx="6034617" cy="4525963"/>
          </a:xfrm>
          <a:prstGeom prst="rect">
            <a:avLst/>
          </a:prstGeom>
        </p:spPr>
      </p:pic>
    </p:spTree>
    <p:extLst>
      <p:ext uri="{BB962C8B-B14F-4D97-AF65-F5344CB8AC3E}">
        <p14:creationId xmlns:p14="http://schemas.microsoft.com/office/powerpoint/2010/main" val="3689814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en-US" dirty="0">
                <a:solidFill>
                  <a:srgbClr val="002060"/>
                </a:solidFill>
                <a:latin typeface="Book Antiqua" panose="02040602050305030304" pitchFamily="18" charset="0"/>
              </a:rPr>
              <a:t>UAVs in case of natural disaster</a:t>
            </a:r>
            <a:endParaRPr lang="bs-Latn-BA" dirty="0">
              <a:solidFill>
                <a:srgbClr val="002060"/>
              </a:solidFill>
              <a:latin typeface="Book Antiqua" panose="02040602050305030304" pitchFamily="18" charset="0"/>
            </a:endParaRPr>
          </a:p>
        </p:txBody>
      </p:sp>
      <p:sp>
        <p:nvSpPr>
          <p:cNvPr id="3" name="Content Placeholder 2"/>
          <p:cNvSpPr>
            <a:spLocks noGrp="1"/>
          </p:cNvSpPr>
          <p:nvPr>
            <p:ph idx="1"/>
          </p:nvPr>
        </p:nvSpPr>
        <p:spPr/>
        <p:txBody>
          <a:bodyPr>
            <a:normAutofit/>
          </a:bodyPr>
          <a:lstStyle/>
          <a:p>
            <a:r>
              <a:rPr lang="en-US" dirty="0">
                <a:solidFill>
                  <a:srgbClr val="002060"/>
                </a:solidFill>
                <a:latin typeface="Book Antiqua" panose="02040602050305030304" pitchFamily="18" charset="0"/>
              </a:rPr>
              <a:t>Radio - Type </a:t>
            </a:r>
            <a:r>
              <a:rPr lang="en-US" dirty="0" err="1">
                <a:solidFill>
                  <a:srgbClr val="002060"/>
                </a:solidFill>
                <a:latin typeface="Book Antiqua" panose="02040602050305030304" pitchFamily="18" charset="0"/>
              </a:rPr>
              <a:t>HiTec</a:t>
            </a:r>
            <a:r>
              <a:rPr lang="en-US" dirty="0">
                <a:solidFill>
                  <a:srgbClr val="002060"/>
                </a:solidFill>
                <a:latin typeface="Book Antiqua" panose="02040602050305030304" pitchFamily="18" charset="0"/>
              </a:rPr>
              <a:t> Aurora 9</a:t>
            </a:r>
            <a:endParaRPr lang="hu-HU" dirty="0">
              <a:solidFill>
                <a:srgbClr val="002060"/>
              </a:solidFill>
              <a:latin typeface="Book Antiqua" panose="02040602050305030304" pitchFamily="18" charset="0"/>
            </a:endParaRPr>
          </a:p>
          <a:p>
            <a:r>
              <a:rPr lang="en-US" dirty="0">
                <a:solidFill>
                  <a:srgbClr val="002060"/>
                </a:solidFill>
                <a:latin typeface="Book Antiqua" panose="02040602050305030304" pitchFamily="18" charset="0"/>
              </a:rPr>
              <a:t>Radio - Frequency 2.4 GHz</a:t>
            </a:r>
            <a:endParaRPr lang="hu-HU" dirty="0">
              <a:solidFill>
                <a:srgbClr val="002060"/>
              </a:solidFill>
              <a:latin typeface="Book Antiqua" panose="02040602050305030304" pitchFamily="18" charset="0"/>
            </a:endParaRPr>
          </a:p>
          <a:p>
            <a:r>
              <a:rPr lang="en-US" dirty="0">
                <a:solidFill>
                  <a:srgbClr val="002060"/>
                </a:solidFill>
                <a:latin typeface="Book Antiqua" panose="02040602050305030304" pitchFamily="18" charset="0"/>
              </a:rPr>
              <a:t>Radio – Range</a:t>
            </a:r>
            <a:r>
              <a:rPr lang="hu-HU" dirty="0">
                <a:solidFill>
                  <a:srgbClr val="002060"/>
                </a:solidFill>
                <a:latin typeface="Book Antiqua" panose="02040602050305030304" pitchFamily="18" charset="0"/>
              </a:rPr>
              <a:t>:</a:t>
            </a:r>
            <a:r>
              <a:rPr lang="en-US" dirty="0">
                <a:solidFill>
                  <a:srgbClr val="002060"/>
                </a:solidFill>
                <a:latin typeface="Book Antiqua" panose="02040602050305030304" pitchFamily="18" charset="0"/>
              </a:rPr>
              <a:t> 1000m+ / 3300ft+</a:t>
            </a:r>
          </a:p>
          <a:p>
            <a:r>
              <a:rPr lang="en-US" dirty="0">
                <a:solidFill>
                  <a:srgbClr val="002060"/>
                </a:solidFill>
                <a:latin typeface="Book Antiqua" panose="02040602050305030304" pitchFamily="18" charset="0"/>
              </a:rPr>
              <a:t>FPV - Type </a:t>
            </a:r>
            <a:r>
              <a:rPr lang="en-US" dirty="0" err="1">
                <a:solidFill>
                  <a:srgbClr val="002060"/>
                </a:solidFill>
                <a:latin typeface="Book Antiqua" panose="02040602050305030304" pitchFamily="18" charset="0"/>
              </a:rPr>
              <a:t>FatShark</a:t>
            </a:r>
            <a:r>
              <a:rPr lang="en-US" dirty="0">
                <a:solidFill>
                  <a:srgbClr val="002060"/>
                </a:solidFill>
                <a:latin typeface="Book Antiqua" panose="02040602050305030304" pitchFamily="18" charset="0"/>
              </a:rPr>
              <a:t> 250mW</a:t>
            </a:r>
          </a:p>
          <a:p>
            <a:r>
              <a:rPr lang="en-US" dirty="0">
                <a:solidFill>
                  <a:srgbClr val="002060"/>
                </a:solidFill>
                <a:latin typeface="Book Antiqua" panose="02040602050305030304" pitchFamily="18" charset="0"/>
              </a:rPr>
              <a:t>FPV - Frequency 5.8 GHz</a:t>
            </a:r>
          </a:p>
          <a:p>
            <a:r>
              <a:rPr lang="en-US" dirty="0">
                <a:solidFill>
                  <a:srgbClr val="002060"/>
                </a:solidFill>
                <a:latin typeface="Book Antiqua" panose="02040602050305030304" pitchFamily="18" charset="0"/>
              </a:rPr>
              <a:t>FPV – Range</a:t>
            </a:r>
            <a:r>
              <a:rPr lang="hu-HU" dirty="0">
                <a:solidFill>
                  <a:srgbClr val="002060"/>
                </a:solidFill>
                <a:latin typeface="Book Antiqua" panose="02040602050305030304" pitchFamily="18" charset="0"/>
              </a:rPr>
              <a:t>:</a:t>
            </a:r>
            <a:r>
              <a:rPr lang="en-US" dirty="0">
                <a:solidFill>
                  <a:srgbClr val="002060"/>
                </a:solidFill>
                <a:latin typeface="Book Antiqua" panose="02040602050305030304" pitchFamily="18" charset="0"/>
              </a:rPr>
              <a:t> 500m+ / 1300ft+</a:t>
            </a: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42</a:t>
            </a:fld>
            <a:endParaRPr lang="en-US"/>
          </a:p>
        </p:txBody>
      </p:sp>
      <p:pic>
        <p:nvPicPr>
          <p:cNvPr id="11" name="Picture 10" descr="final_color.jpg"/>
          <p:cNvPicPr>
            <a:picLocks noChangeAspect="1"/>
          </p:cNvPicPr>
          <p:nvPr/>
        </p:nvPicPr>
        <p:blipFill>
          <a:blip r:embed="rId2"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3"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val="667455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hu-HU" dirty="0" err="1">
                <a:solidFill>
                  <a:srgbClr val="002060"/>
                </a:solidFill>
                <a:latin typeface="Book Antiqua" panose="02040602050305030304" pitchFamily="18" charset="0"/>
              </a:rPr>
              <a:t>Vespadrones</a:t>
            </a:r>
            <a:r>
              <a:rPr lang="hu-HU" dirty="0">
                <a:solidFill>
                  <a:srgbClr val="002060"/>
                </a:solidFill>
                <a:latin typeface="Book Antiqua" panose="02040602050305030304" pitchFamily="18" charset="0"/>
              </a:rPr>
              <a:t> XYRIS 7</a:t>
            </a:r>
            <a:endParaRPr lang="bs-Latn-BA" dirty="0">
              <a:solidFill>
                <a:srgbClr val="002060"/>
              </a:solidFill>
              <a:latin typeface="Book Antiqua" panose="02040602050305030304" pitchFamily="18" charset="0"/>
            </a:endParaRPr>
          </a:p>
        </p:txBody>
      </p:sp>
      <p:pic>
        <p:nvPicPr>
          <p:cNvPr id="4" name="Tartalom helye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contrast="24000"/>
                    </a14:imgEffect>
                  </a14:imgLayer>
                </a14:imgProps>
              </a:ext>
            </a:extLst>
          </a:blip>
          <a:stretch>
            <a:fillRect/>
          </a:stretch>
        </p:blipFill>
        <p:spPr>
          <a:xfrm>
            <a:off x="1445685" y="1600200"/>
            <a:ext cx="6252630" cy="4525963"/>
          </a:xfrm>
          <a:prstGeom prst="rect">
            <a:avLst/>
          </a:prstGeom>
        </p:spPr>
      </p:pic>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43</a:t>
            </a:fld>
            <a:endParaRPr lang="en-US"/>
          </a:p>
        </p:txBody>
      </p:sp>
      <p:pic>
        <p:nvPicPr>
          <p:cNvPr id="11" name="Picture 10" descr="final_color.jpg"/>
          <p:cNvPicPr>
            <a:picLocks noChangeAspect="1"/>
          </p:cNvPicPr>
          <p:nvPr/>
        </p:nvPicPr>
        <p:blipFill>
          <a:blip r:embed="rId4"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5"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val="30515055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hu-HU" dirty="0" err="1">
                <a:solidFill>
                  <a:srgbClr val="002060"/>
                </a:solidFill>
                <a:latin typeface="Book Antiqua" panose="02040602050305030304" pitchFamily="18" charset="0"/>
              </a:rPr>
              <a:t>Vespadrones</a:t>
            </a:r>
            <a:r>
              <a:rPr lang="hu-HU" dirty="0">
                <a:solidFill>
                  <a:srgbClr val="002060"/>
                </a:solidFill>
                <a:latin typeface="Book Antiqua" panose="02040602050305030304" pitchFamily="18" charset="0"/>
              </a:rPr>
              <a:t> XYRIS 7</a:t>
            </a:r>
            <a:endParaRPr lang="bs-Latn-BA" dirty="0">
              <a:solidFill>
                <a:srgbClr val="002060"/>
              </a:solidFill>
              <a:latin typeface="Book Antiqua" panose="02040602050305030304" pitchFamily="18" charset="0"/>
            </a:endParaRPr>
          </a:p>
        </p:txBody>
      </p:sp>
      <p:sp>
        <p:nvSpPr>
          <p:cNvPr id="3" name="Content Placeholder 2"/>
          <p:cNvSpPr>
            <a:spLocks noGrp="1"/>
          </p:cNvSpPr>
          <p:nvPr>
            <p:ph idx="1"/>
          </p:nvPr>
        </p:nvSpPr>
        <p:spPr/>
        <p:txBody>
          <a:bodyPr>
            <a:normAutofit/>
          </a:bodyPr>
          <a:lstStyle/>
          <a:p>
            <a:r>
              <a:rPr lang="en-US" dirty="0">
                <a:solidFill>
                  <a:srgbClr val="002060"/>
                </a:solidFill>
                <a:latin typeface="Book Antiqua" panose="02040602050305030304" pitchFamily="18" charset="0"/>
              </a:rPr>
              <a:t>Failsafe in case of signal loss (Go Home at preset altitude)</a:t>
            </a: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44</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val="35367953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hu-HU" dirty="0" err="1">
                <a:solidFill>
                  <a:srgbClr val="002060"/>
                </a:solidFill>
                <a:latin typeface="Book Antiqua" panose="02040602050305030304" pitchFamily="18" charset="0"/>
              </a:rPr>
              <a:t>Vespadrones</a:t>
            </a:r>
            <a:r>
              <a:rPr lang="hu-HU" dirty="0">
                <a:solidFill>
                  <a:srgbClr val="002060"/>
                </a:solidFill>
                <a:latin typeface="Book Antiqua" panose="02040602050305030304" pitchFamily="18" charset="0"/>
              </a:rPr>
              <a:t> XYRIS 7</a:t>
            </a:r>
            <a:endParaRPr lang="bs-Latn-BA"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45</a:t>
            </a:fld>
            <a:endParaRPr lang="en-US"/>
          </a:p>
        </p:txBody>
      </p:sp>
      <p:pic>
        <p:nvPicPr>
          <p:cNvPr id="11" name="Picture 10" descr="final_color.jpg"/>
          <p:cNvPicPr>
            <a:picLocks noChangeAspect="1"/>
          </p:cNvPicPr>
          <p:nvPr/>
        </p:nvPicPr>
        <p:blipFill>
          <a:blip r:embed="rId2"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3" cstate="print"/>
          <a:stretch>
            <a:fillRect/>
          </a:stretch>
        </p:blipFill>
        <p:spPr>
          <a:xfrm>
            <a:off x="7467600" y="152400"/>
            <a:ext cx="1676400" cy="409575"/>
          </a:xfrm>
          <a:prstGeom prst="rect">
            <a:avLst/>
          </a:prstGeom>
        </p:spPr>
      </p:pic>
      <p:pic>
        <p:nvPicPr>
          <p:cNvPr id="8" name="Tartalom helye 7"/>
          <p:cNvPicPr>
            <a:picLocks noGrp="1" noChangeAspect="1"/>
          </p:cNvPicPr>
          <p:nvPr>
            <p:ph idx="1"/>
          </p:nvPr>
        </p:nvPicPr>
        <p:blipFill>
          <a:blip r:embed="rId4"/>
          <a:stretch>
            <a:fillRect/>
          </a:stretch>
        </p:blipFill>
        <p:spPr>
          <a:xfrm>
            <a:off x="1171575" y="1748631"/>
            <a:ext cx="6800850" cy="4229100"/>
          </a:xfrm>
          <a:prstGeom prst="rect">
            <a:avLst/>
          </a:prstGeom>
        </p:spPr>
      </p:pic>
    </p:spTree>
    <p:extLst>
      <p:ext uri="{BB962C8B-B14F-4D97-AF65-F5344CB8AC3E}">
        <p14:creationId xmlns:p14="http://schemas.microsoft.com/office/powerpoint/2010/main" val="8292335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hu-HU" dirty="0" err="1">
                <a:solidFill>
                  <a:srgbClr val="002060"/>
                </a:solidFill>
                <a:latin typeface="Book Antiqua" panose="02040602050305030304" pitchFamily="18" charset="0"/>
              </a:rPr>
              <a:t>Vespadrones</a:t>
            </a:r>
            <a:r>
              <a:rPr lang="hu-HU" dirty="0">
                <a:solidFill>
                  <a:srgbClr val="002060"/>
                </a:solidFill>
                <a:latin typeface="Book Antiqua" panose="02040602050305030304" pitchFamily="18" charset="0"/>
              </a:rPr>
              <a:t> XYRIS 7</a:t>
            </a:r>
            <a:endParaRPr lang="bs-Latn-BA" dirty="0">
              <a:solidFill>
                <a:srgbClr val="002060"/>
              </a:solidFill>
              <a:latin typeface="Book Antiqua" panose="02040602050305030304" pitchFamily="18" charset="0"/>
            </a:endParaRPr>
          </a:p>
        </p:txBody>
      </p:sp>
      <p:pic>
        <p:nvPicPr>
          <p:cNvPr id="4" name="Tartalom helye 3"/>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50000" contrast="30000"/>
                    </a14:imgEffect>
                  </a14:imgLayer>
                </a14:imgProps>
              </a:ext>
            </a:extLst>
          </a:blip>
          <a:stretch>
            <a:fillRect/>
          </a:stretch>
        </p:blipFill>
        <p:spPr>
          <a:xfrm>
            <a:off x="1066800" y="1877219"/>
            <a:ext cx="7010400" cy="3971925"/>
          </a:xfrm>
          <a:prstGeom prst="rect">
            <a:avLst/>
          </a:prstGeom>
        </p:spPr>
      </p:pic>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46</a:t>
            </a:fld>
            <a:endParaRPr lang="en-US"/>
          </a:p>
        </p:txBody>
      </p:sp>
      <p:pic>
        <p:nvPicPr>
          <p:cNvPr id="11" name="Picture 10" descr="final_color.jpg"/>
          <p:cNvPicPr>
            <a:picLocks noChangeAspect="1"/>
          </p:cNvPicPr>
          <p:nvPr/>
        </p:nvPicPr>
        <p:blipFill>
          <a:blip r:embed="rId5"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6"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val="23780774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hu-HU" dirty="0" err="1">
                <a:solidFill>
                  <a:srgbClr val="002060"/>
                </a:solidFill>
                <a:latin typeface="Book Antiqua" panose="02040602050305030304" pitchFamily="18" charset="0"/>
              </a:rPr>
              <a:t>Vespadrones</a:t>
            </a:r>
            <a:r>
              <a:rPr lang="hu-HU" dirty="0">
                <a:solidFill>
                  <a:srgbClr val="002060"/>
                </a:solidFill>
                <a:latin typeface="Book Antiqua" panose="02040602050305030304" pitchFamily="18" charset="0"/>
              </a:rPr>
              <a:t> XYRIS 7</a:t>
            </a:r>
            <a:endParaRPr lang="bs-Latn-BA" dirty="0">
              <a:solidFill>
                <a:srgbClr val="002060"/>
              </a:solidFill>
              <a:latin typeface="Book Antiqua" panose="02040602050305030304" pitchFamily="18" charset="0"/>
            </a:endParaRPr>
          </a:p>
        </p:txBody>
      </p:sp>
      <p:sp>
        <p:nvSpPr>
          <p:cNvPr id="3" name="Content Placeholder 2"/>
          <p:cNvSpPr>
            <a:spLocks noGrp="1"/>
          </p:cNvSpPr>
          <p:nvPr>
            <p:ph idx="1"/>
          </p:nvPr>
        </p:nvSpPr>
        <p:spPr/>
        <p:txBody>
          <a:bodyPr>
            <a:normAutofit/>
          </a:bodyPr>
          <a:lstStyle/>
          <a:p>
            <a:r>
              <a:rPr lang="en-US" dirty="0">
                <a:solidFill>
                  <a:srgbClr val="002060"/>
                </a:solidFill>
                <a:latin typeface="Book Antiqua" panose="02040602050305030304" pitchFamily="18" charset="0"/>
              </a:rPr>
              <a:t>Analog video transmission to ground-based LCD</a:t>
            </a:r>
          </a:p>
          <a:p>
            <a:r>
              <a:rPr lang="en-US" dirty="0">
                <a:solidFill>
                  <a:srgbClr val="002060"/>
                </a:solidFill>
                <a:latin typeface="Book Antiqua" panose="02040602050305030304" pitchFamily="18" charset="0"/>
              </a:rPr>
              <a:t>3-axis 360° view (continuous rotation) brushless gimbal with remote control</a:t>
            </a:r>
          </a:p>
          <a:p>
            <a:r>
              <a:rPr lang="en-US" dirty="0">
                <a:solidFill>
                  <a:srgbClr val="002060"/>
                </a:solidFill>
                <a:latin typeface="Book Antiqua" panose="02040602050305030304" pitchFamily="18" charset="0"/>
              </a:rPr>
              <a:t>OSD video overlay with important flight data</a:t>
            </a:r>
          </a:p>
          <a:p>
            <a:r>
              <a:rPr lang="en-US" dirty="0" err="1">
                <a:solidFill>
                  <a:srgbClr val="002060"/>
                </a:solidFill>
                <a:latin typeface="Book Antiqua" panose="02040602050305030304" pitchFamily="18" charset="0"/>
              </a:rPr>
              <a:t>Workswell</a:t>
            </a:r>
            <a:r>
              <a:rPr lang="en-US" dirty="0">
                <a:solidFill>
                  <a:srgbClr val="002060"/>
                </a:solidFill>
                <a:latin typeface="Book Antiqua" panose="02040602050305030304" pitchFamily="18" charset="0"/>
              </a:rPr>
              <a:t> Thermal Vision Light system</a:t>
            </a: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47</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spTree>
    <p:extLst>
      <p:ext uri="{BB962C8B-B14F-4D97-AF65-F5344CB8AC3E}">
        <p14:creationId xmlns:p14="http://schemas.microsoft.com/office/powerpoint/2010/main" val="25746364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hu-HU" dirty="0" err="1">
                <a:solidFill>
                  <a:srgbClr val="002060"/>
                </a:solidFill>
                <a:latin typeface="Book Antiqua" panose="02040602050305030304" pitchFamily="18" charset="0"/>
              </a:rPr>
              <a:t>Vespadrones</a:t>
            </a:r>
            <a:r>
              <a:rPr lang="hu-HU" dirty="0">
                <a:solidFill>
                  <a:srgbClr val="002060"/>
                </a:solidFill>
                <a:latin typeface="Book Antiqua" panose="02040602050305030304" pitchFamily="18" charset="0"/>
              </a:rPr>
              <a:t> XYRIS 7</a:t>
            </a:r>
            <a:endParaRPr lang="bs-Latn-BA"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48</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pic>
        <p:nvPicPr>
          <p:cNvPr id="14" name="Tartalom helye 13"/>
          <p:cNvPicPr>
            <a:picLocks noGrp="1" noChangeAspect="1"/>
          </p:cNvPicPr>
          <p:nvPr>
            <p:ph idx="1"/>
          </p:nvPr>
        </p:nvPicPr>
        <p:blipFill>
          <a:blip r:embed="rId5"/>
          <a:stretch>
            <a:fillRect/>
          </a:stretch>
        </p:blipFill>
        <p:spPr>
          <a:xfrm>
            <a:off x="548922" y="1600200"/>
            <a:ext cx="8046156" cy="4525963"/>
          </a:xfrm>
          <a:prstGeom prst="rect">
            <a:avLst/>
          </a:prstGeom>
        </p:spPr>
      </p:pic>
    </p:spTree>
    <p:extLst>
      <p:ext uri="{BB962C8B-B14F-4D97-AF65-F5344CB8AC3E}">
        <p14:creationId xmlns:p14="http://schemas.microsoft.com/office/powerpoint/2010/main" val="263217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hu-HU" dirty="0" err="1">
                <a:solidFill>
                  <a:srgbClr val="002060"/>
                </a:solidFill>
                <a:latin typeface="Book Antiqua" panose="02040602050305030304" pitchFamily="18" charset="0"/>
              </a:rPr>
              <a:t>Vespadrones</a:t>
            </a:r>
            <a:r>
              <a:rPr lang="hu-HU" dirty="0">
                <a:solidFill>
                  <a:srgbClr val="002060"/>
                </a:solidFill>
                <a:latin typeface="Book Antiqua" panose="02040602050305030304" pitchFamily="18" charset="0"/>
              </a:rPr>
              <a:t> XYRIS 7</a:t>
            </a:r>
            <a:endParaRPr lang="bs-Latn-BA"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49</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pic>
        <p:nvPicPr>
          <p:cNvPr id="8" name="Tartalom helye 7"/>
          <p:cNvPicPr>
            <a:picLocks noGrp="1" noChangeAspect="1"/>
          </p:cNvPicPr>
          <p:nvPr>
            <p:ph idx="1"/>
          </p:nvPr>
        </p:nvPicPr>
        <p:blipFill>
          <a:blip r:embed="rId5"/>
          <a:stretch>
            <a:fillRect/>
          </a:stretch>
        </p:blipFill>
        <p:spPr>
          <a:xfrm>
            <a:off x="548922" y="1600200"/>
            <a:ext cx="8046156" cy="4525963"/>
          </a:xfrm>
          <a:prstGeom prst="rect">
            <a:avLst/>
          </a:prstGeom>
        </p:spPr>
      </p:pic>
    </p:spTree>
    <p:extLst>
      <p:ext uri="{BB962C8B-B14F-4D97-AF65-F5344CB8AC3E}">
        <p14:creationId xmlns:p14="http://schemas.microsoft.com/office/powerpoint/2010/main" val="1895080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en-US" dirty="0">
                <a:solidFill>
                  <a:srgbClr val="002060"/>
                </a:solidFill>
                <a:latin typeface="Book Antiqua" panose="02040602050305030304" pitchFamily="18" charset="0"/>
              </a:rPr>
              <a:t>UAVs in case of natural disaster</a:t>
            </a:r>
            <a:endParaRPr lang="bs-Latn-BA"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5</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pic>
        <p:nvPicPr>
          <p:cNvPr id="5" name="Picture 2" descr="Related image"/>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9953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hu-HU" dirty="0" err="1">
                <a:solidFill>
                  <a:srgbClr val="002060"/>
                </a:solidFill>
                <a:latin typeface="Book Antiqua" panose="02040602050305030304" pitchFamily="18" charset="0"/>
              </a:rPr>
              <a:t>Vespadrones</a:t>
            </a:r>
            <a:r>
              <a:rPr lang="hu-HU" dirty="0">
                <a:solidFill>
                  <a:srgbClr val="002060"/>
                </a:solidFill>
                <a:latin typeface="Book Antiqua" panose="02040602050305030304" pitchFamily="18" charset="0"/>
              </a:rPr>
              <a:t> XYRIS 7</a:t>
            </a:r>
            <a:endParaRPr lang="bs-Latn-BA"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50</a:t>
            </a:fld>
            <a:endParaRPr lang="en-US"/>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pic>
        <p:nvPicPr>
          <p:cNvPr id="14" name="Tartalom helye 13"/>
          <p:cNvPicPr>
            <a:picLocks noGrp="1" noChangeAspect="1"/>
          </p:cNvPicPr>
          <p:nvPr>
            <p:ph idx="1"/>
          </p:nvPr>
        </p:nvPicPr>
        <p:blipFill>
          <a:blip r:embed="rId5"/>
          <a:stretch>
            <a:fillRect/>
          </a:stretch>
        </p:blipFill>
        <p:spPr>
          <a:xfrm>
            <a:off x="548922" y="1600200"/>
            <a:ext cx="8046156" cy="4525963"/>
          </a:xfrm>
          <a:prstGeom prst="rect">
            <a:avLst/>
          </a:prstGeom>
        </p:spPr>
      </p:pic>
    </p:spTree>
    <p:extLst>
      <p:ext uri="{BB962C8B-B14F-4D97-AF65-F5344CB8AC3E}">
        <p14:creationId xmlns:p14="http://schemas.microsoft.com/office/powerpoint/2010/main" val="18599789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hu-HU" dirty="0" err="1">
                <a:solidFill>
                  <a:srgbClr val="002060"/>
                </a:solidFill>
                <a:latin typeface="Book Antiqua" panose="02040602050305030304" pitchFamily="18" charset="0"/>
              </a:rPr>
              <a:t>Vespadrones</a:t>
            </a:r>
            <a:r>
              <a:rPr lang="hu-HU" dirty="0">
                <a:solidFill>
                  <a:srgbClr val="002060"/>
                </a:solidFill>
                <a:latin typeface="Book Antiqua" panose="02040602050305030304" pitchFamily="18" charset="0"/>
              </a:rPr>
              <a:t> XYRIS 7</a:t>
            </a:r>
            <a:endParaRPr lang="bs-Latn-BA"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51</a:t>
            </a:fld>
            <a:endParaRPr lang="en-US"/>
          </a:p>
        </p:txBody>
      </p:sp>
      <p:pic>
        <p:nvPicPr>
          <p:cNvPr id="11" name="Picture 10" descr="final_color.jpg"/>
          <p:cNvPicPr>
            <a:picLocks noChangeAspect="1"/>
          </p:cNvPicPr>
          <p:nvPr/>
        </p:nvPicPr>
        <p:blipFill>
          <a:blip r:embed="rId2"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3" cstate="print"/>
          <a:stretch>
            <a:fillRect/>
          </a:stretch>
        </p:blipFill>
        <p:spPr>
          <a:xfrm>
            <a:off x="7467600" y="152400"/>
            <a:ext cx="1676400" cy="409575"/>
          </a:xfrm>
          <a:prstGeom prst="rect">
            <a:avLst/>
          </a:prstGeom>
        </p:spPr>
      </p:pic>
      <p:pic>
        <p:nvPicPr>
          <p:cNvPr id="5" name="Tartalom helye 4"/>
          <p:cNvPicPr>
            <a:picLocks noGrp="1" noChangeAspect="1"/>
          </p:cNvPicPr>
          <p:nvPr>
            <p:ph idx="1"/>
          </p:nvPr>
        </p:nvPicPr>
        <p:blipFill>
          <a:blip r:embed="rId4"/>
          <a:stretch>
            <a:fillRect/>
          </a:stretch>
        </p:blipFill>
        <p:spPr>
          <a:xfrm>
            <a:off x="548922" y="1600200"/>
            <a:ext cx="8046156" cy="4525963"/>
          </a:xfrm>
          <a:prstGeom prst="rect">
            <a:avLst/>
          </a:prstGeom>
        </p:spPr>
      </p:pic>
    </p:spTree>
    <p:extLst>
      <p:ext uri="{BB962C8B-B14F-4D97-AF65-F5344CB8AC3E}">
        <p14:creationId xmlns:p14="http://schemas.microsoft.com/office/powerpoint/2010/main" val="714569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en-US" dirty="0">
                <a:solidFill>
                  <a:srgbClr val="002060"/>
                </a:solidFill>
                <a:latin typeface="Book Antiqua" panose="02040602050305030304" pitchFamily="18" charset="0"/>
              </a:rPr>
              <a:t>UAVs in case of natural disaster</a:t>
            </a:r>
            <a:endParaRPr lang="bs-Latn-BA"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6</a:t>
            </a:fld>
            <a:endParaRPr lang="en-US" dirty="0"/>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sp>
        <p:nvSpPr>
          <p:cNvPr id="3" name="Tartalom helye 2"/>
          <p:cNvSpPr>
            <a:spLocks noGrp="1"/>
          </p:cNvSpPr>
          <p:nvPr>
            <p:ph idx="1"/>
          </p:nvPr>
        </p:nvSpPr>
        <p:spPr/>
        <p:txBody>
          <a:bodyPr/>
          <a:lstStyle/>
          <a:p>
            <a:r>
              <a:rPr lang="hu-HU" dirty="0" err="1">
                <a:solidFill>
                  <a:srgbClr val="002060"/>
                </a:solidFill>
                <a:latin typeface="Book Antiqua" panose="02040602050305030304" pitchFamily="18" charset="0"/>
              </a:rPr>
              <a:t>Bridge</a:t>
            </a:r>
            <a:r>
              <a:rPr lang="hu-HU" dirty="0">
                <a:solidFill>
                  <a:srgbClr val="002060"/>
                </a:solidFill>
                <a:latin typeface="Book Antiqua" panose="02040602050305030304" pitchFamily="18" charset="0"/>
              </a:rPr>
              <a:t> </a:t>
            </a:r>
            <a:r>
              <a:rPr lang="hu-HU" dirty="0" err="1">
                <a:solidFill>
                  <a:srgbClr val="002060"/>
                </a:solidFill>
                <a:latin typeface="Book Antiqua" panose="02040602050305030304" pitchFamily="18" charset="0"/>
              </a:rPr>
              <a:t>inspections</a:t>
            </a:r>
            <a:endParaRPr lang="en-US" dirty="0">
              <a:solidFill>
                <a:srgbClr val="002060"/>
              </a:solidFill>
              <a:latin typeface="Book Antiqua" panose="02040602050305030304" pitchFamily="18" charset="0"/>
            </a:endParaRPr>
          </a:p>
          <a:p>
            <a:endParaRPr lang="hu-HU" dirty="0"/>
          </a:p>
        </p:txBody>
      </p:sp>
      <p:pic>
        <p:nvPicPr>
          <p:cNvPr id="4" name="Kép 3"/>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696760" y="2590800"/>
            <a:ext cx="8131480" cy="3124200"/>
          </a:xfrm>
          <a:prstGeom prst="rect">
            <a:avLst/>
          </a:prstGeom>
        </p:spPr>
      </p:pic>
    </p:spTree>
    <p:extLst>
      <p:ext uri="{BB962C8B-B14F-4D97-AF65-F5344CB8AC3E}">
        <p14:creationId xmlns:p14="http://schemas.microsoft.com/office/powerpoint/2010/main" val="2998991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en-US" dirty="0">
                <a:solidFill>
                  <a:srgbClr val="002060"/>
                </a:solidFill>
                <a:latin typeface="Book Antiqua" panose="02040602050305030304" pitchFamily="18" charset="0"/>
              </a:rPr>
              <a:t>UAVs in case of natural disaster</a:t>
            </a:r>
            <a:endParaRPr lang="bs-Latn-BA"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7</a:t>
            </a:fld>
            <a:endParaRPr lang="en-US" dirty="0"/>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pic>
        <p:nvPicPr>
          <p:cNvPr id="10" name="Picture 2" descr="Image result for drone inspection"/>
          <p:cNvPicPr>
            <a:picLocks noGrp="1" noChangeAspect="1" noChangeArrowheads="1"/>
          </p:cNvPicPr>
          <p:nvPr>
            <p:ph idx="1"/>
          </p:nvPr>
        </p:nvPicPr>
        <p:blipFill>
          <a:blip r:embed="rId5">
            <a:extLst>
              <a:ext uri="{BEBA8EAE-BF5A-486C-A8C5-ECC9F3942E4B}">
                <a14:imgProps xmlns:a14="http://schemas.microsoft.com/office/drawing/2010/main">
                  <a14:imgLayer r:embed="rId6">
                    <a14:imgEffect>
                      <a14:brightnessContrast bright="-18000" contrast="70000"/>
                    </a14:imgEffect>
                  </a14:imgLayer>
                </a14:imgProps>
              </a:ext>
              <a:ext uri="{28A0092B-C50C-407E-A947-70E740481C1C}">
                <a14:useLocalDpi xmlns:a14="http://schemas.microsoft.com/office/drawing/2010/main" val="0"/>
              </a:ext>
            </a:extLst>
          </a:blip>
          <a:srcRect/>
          <a:stretch>
            <a:fillRect/>
          </a:stretch>
        </p:blipFill>
        <p:spPr bwMode="auto">
          <a:xfrm>
            <a:off x="0" y="2209800"/>
            <a:ext cx="9144000" cy="3529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022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en-US" dirty="0">
                <a:solidFill>
                  <a:srgbClr val="002060"/>
                </a:solidFill>
                <a:latin typeface="Book Antiqua" panose="02040602050305030304" pitchFamily="18" charset="0"/>
              </a:rPr>
              <a:t>UAVs in case of natural disaster</a:t>
            </a:r>
            <a:endParaRPr lang="bs-Latn-BA"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8</a:t>
            </a:fld>
            <a:endParaRPr lang="en-US" dirty="0"/>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pic>
        <p:nvPicPr>
          <p:cNvPr id="5" name="Tartalom helye 4"/>
          <p:cNvPicPr>
            <a:picLocks noGrp="1" noChangeAspect="1"/>
          </p:cNvPicPr>
          <p:nvPr>
            <p:ph idx="1"/>
          </p:nvPr>
        </p:nvPicPr>
        <p:blipFill>
          <a:blip r:embed="rId5">
            <a:extLst>
              <a:ext uri="{BEBA8EAE-BF5A-486C-A8C5-ECC9F3942E4B}">
                <a14:imgProps xmlns:a14="http://schemas.microsoft.com/office/drawing/2010/main">
                  <a14:imgLayer r:embed="rId6">
                    <a14:imgEffect>
                      <a14:brightnessContrast bright="-4000" contrast="64000"/>
                    </a14:imgEffect>
                  </a14:imgLayer>
                </a14:imgProps>
              </a:ext>
            </a:extLst>
          </a:blip>
          <a:stretch>
            <a:fillRect/>
          </a:stretch>
        </p:blipFill>
        <p:spPr>
          <a:xfrm>
            <a:off x="1724375" y="1600200"/>
            <a:ext cx="5695249" cy="5257800"/>
          </a:xfrm>
          <a:prstGeom prst="rect">
            <a:avLst/>
          </a:prstGeom>
        </p:spPr>
      </p:pic>
    </p:spTree>
    <p:extLst>
      <p:ext uri="{BB962C8B-B14F-4D97-AF65-F5344CB8AC3E}">
        <p14:creationId xmlns:p14="http://schemas.microsoft.com/office/powerpoint/2010/main" val="4099046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4700"/>
            <a:ext cx="8229600" cy="749300"/>
          </a:xfrm>
        </p:spPr>
        <p:txBody>
          <a:bodyPr>
            <a:normAutofit fontScale="90000"/>
          </a:bodyPr>
          <a:lstStyle/>
          <a:p>
            <a:r>
              <a:rPr lang="en-US" dirty="0">
                <a:solidFill>
                  <a:srgbClr val="002060"/>
                </a:solidFill>
                <a:latin typeface="Book Antiqua" panose="02040602050305030304" pitchFamily="18" charset="0"/>
              </a:rPr>
              <a:t>UAVs in case of natural disaster</a:t>
            </a:r>
            <a:endParaRPr lang="bs-Latn-BA" dirty="0">
              <a:solidFill>
                <a:srgbClr val="002060"/>
              </a:solidFill>
              <a:latin typeface="Book Antiqua" panose="02040602050305030304" pitchFamily="18" charset="0"/>
            </a:endParaRPr>
          </a:p>
        </p:txBody>
      </p:sp>
      <p:sp>
        <p:nvSpPr>
          <p:cNvPr id="6" name="Title 1"/>
          <p:cNvSpPr txBox="1">
            <a:spLocks/>
          </p:cNvSpPr>
          <p:nvPr/>
        </p:nvSpPr>
        <p:spPr>
          <a:xfrm>
            <a:off x="1981200" y="152400"/>
            <a:ext cx="55626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solidFill>
                  <a:srgbClr val="002060"/>
                </a:solidFill>
                <a:latin typeface="Book Antiqua" panose="02040602050305030304" pitchFamily="18" charset="0"/>
              </a:rPr>
              <a:t>Development of master curricula for natural disasters risk management in Western Balkan countries</a:t>
            </a:r>
            <a:endParaRPr lang="bs-Latn-BA" sz="1400" dirty="0">
              <a:solidFill>
                <a:srgbClr val="002060"/>
              </a:solidFill>
              <a:latin typeface="Book Antiqua" panose="02040602050305030304" pitchFamily="18" charset="0"/>
            </a:endParaRPr>
          </a:p>
        </p:txBody>
      </p:sp>
      <p:cxnSp>
        <p:nvCxnSpPr>
          <p:cNvPr id="7" name="Straight Connector 6"/>
          <p:cNvCxnSpPr/>
          <p:nvPr/>
        </p:nvCxnSpPr>
        <p:spPr>
          <a:xfrm>
            <a:off x="0" y="723900"/>
            <a:ext cx="9144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9</a:t>
            </a:fld>
            <a:endParaRPr lang="en-US" dirty="0"/>
          </a:p>
        </p:txBody>
      </p:sp>
      <p:pic>
        <p:nvPicPr>
          <p:cNvPr id="11" name="Picture 10" descr="final_color.jpg"/>
          <p:cNvPicPr>
            <a:picLocks noChangeAspect="1"/>
          </p:cNvPicPr>
          <p:nvPr/>
        </p:nvPicPr>
        <p:blipFill>
          <a:blip r:embed="rId3" cstate="print"/>
          <a:stretch>
            <a:fillRect/>
          </a:stretch>
        </p:blipFill>
        <p:spPr>
          <a:xfrm>
            <a:off x="0" y="0"/>
            <a:ext cx="1447800" cy="685800"/>
          </a:xfrm>
          <a:prstGeom prst="rect">
            <a:avLst/>
          </a:prstGeom>
        </p:spPr>
      </p:pic>
      <p:pic>
        <p:nvPicPr>
          <p:cNvPr id="12" name="Picture 11" descr="eu_flag_co_funded_pos_[rgb]_right.jpg"/>
          <p:cNvPicPr/>
          <p:nvPr/>
        </p:nvPicPr>
        <p:blipFill>
          <a:blip r:embed="rId4" cstate="print"/>
          <a:stretch>
            <a:fillRect/>
          </a:stretch>
        </p:blipFill>
        <p:spPr>
          <a:xfrm>
            <a:off x="7467600" y="152400"/>
            <a:ext cx="1676400" cy="409575"/>
          </a:xfrm>
          <a:prstGeom prst="rect">
            <a:avLst/>
          </a:prstGeom>
        </p:spPr>
      </p:pic>
      <p:sp>
        <p:nvSpPr>
          <p:cNvPr id="3" name="Tartalom helye 2"/>
          <p:cNvSpPr>
            <a:spLocks noGrp="1"/>
          </p:cNvSpPr>
          <p:nvPr>
            <p:ph idx="1"/>
          </p:nvPr>
        </p:nvSpPr>
        <p:spPr/>
        <p:txBody>
          <a:bodyPr/>
          <a:lstStyle/>
          <a:p>
            <a:r>
              <a:rPr lang="en-US" dirty="0">
                <a:solidFill>
                  <a:srgbClr val="002060"/>
                </a:solidFill>
                <a:latin typeface="Book Antiqua" panose="02040602050305030304" pitchFamily="18" charset="0"/>
              </a:rPr>
              <a:t>Field mapping - aerial photo, </a:t>
            </a:r>
            <a:r>
              <a:rPr lang="en-US" dirty="0" err="1">
                <a:solidFill>
                  <a:srgbClr val="002060"/>
                </a:solidFill>
                <a:latin typeface="Book Antiqua" panose="02040602050305030304" pitchFamily="18" charset="0"/>
              </a:rPr>
              <a:t>orthophoto</a:t>
            </a:r>
            <a:r>
              <a:rPr lang="en-US" dirty="0">
                <a:solidFill>
                  <a:srgbClr val="002060"/>
                </a:solidFill>
                <a:latin typeface="Book Antiqua" panose="02040602050305030304" pitchFamily="18" charset="0"/>
              </a:rPr>
              <a:t>, 3D modeling - with </a:t>
            </a:r>
            <a:r>
              <a:rPr lang="en-US" dirty="0" err="1">
                <a:solidFill>
                  <a:srgbClr val="002060"/>
                </a:solidFill>
                <a:latin typeface="Book Antiqua" panose="02040602050305030304" pitchFamily="18" charset="0"/>
              </a:rPr>
              <a:t>georeference</a:t>
            </a:r>
            <a:endParaRPr lang="en-US" dirty="0">
              <a:solidFill>
                <a:srgbClr val="002060"/>
              </a:solidFill>
              <a:latin typeface="Book Antiqua" panose="02040602050305030304" pitchFamily="18" charset="0"/>
            </a:endParaRPr>
          </a:p>
          <a:p>
            <a:endParaRPr lang="hu-HU" dirty="0"/>
          </a:p>
        </p:txBody>
      </p:sp>
      <p:pic>
        <p:nvPicPr>
          <p:cNvPr id="8" name="Kép 7"/>
          <p:cNvPicPr>
            <a:picLocks noChangeAspect="1"/>
          </p:cNvPicPr>
          <p:nvPr/>
        </p:nvPicPr>
        <p:blipFill>
          <a:blip r:embed="rId5">
            <a:extLst>
              <a:ext uri="{BEBA8EAE-BF5A-486C-A8C5-ECC9F3942E4B}">
                <a14:imgProps xmlns:a14="http://schemas.microsoft.com/office/drawing/2010/main">
                  <a14:imgLayer r:embed="rId6">
                    <a14:imgEffect>
                      <a14:brightnessContrast contrast="49000"/>
                    </a14:imgEffect>
                  </a14:imgLayer>
                </a14:imgProps>
              </a:ext>
            </a:extLst>
          </a:blip>
          <a:stretch>
            <a:fillRect/>
          </a:stretch>
        </p:blipFill>
        <p:spPr>
          <a:xfrm>
            <a:off x="710045" y="3142046"/>
            <a:ext cx="2539682" cy="3060317"/>
          </a:xfrm>
          <a:prstGeom prst="rect">
            <a:avLst/>
          </a:prstGeom>
        </p:spPr>
      </p:pic>
      <p:pic>
        <p:nvPicPr>
          <p:cNvPr id="10" name="Kép 9"/>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3962991" y="3142046"/>
            <a:ext cx="4723809" cy="2260317"/>
          </a:xfrm>
          <a:prstGeom prst="rect">
            <a:avLst/>
          </a:prstGeom>
        </p:spPr>
      </p:pic>
    </p:spTree>
    <p:extLst>
      <p:ext uri="{BB962C8B-B14F-4D97-AF65-F5344CB8AC3E}">
        <p14:creationId xmlns:p14="http://schemas.microsoft.com/office/powerpoint/2010/main" val="29355284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535</TotalTime>
  <Words>1753</Words>
  <Application>Microsoft Office PowerPoint</Application>
  <PresentationFormat>Diavetítés a képernyőre (4:3 oldalarány)</PresentationFormat>
  <Paragraphs>350</Paragraphs>
  <Slides>51</Slides>
  <Notes>42</Notes>
  <HiddenSlides>0</HiddenSlides>
  <MMClips>0</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51</vt:i4>
      </vt:variant>
    </vt:vector>
  </HeadingPairs>
  <TitlesOfParts>
    <vt:vector size="56" baseType="lpstr">
      <vt:lpstr>Arial</vt:lpstr>
      <vt:lpstr>Book Antiqua</vt:lpstr>
      <vt:lpstr>Calibri</vt:lpstr>
      <vt:lpstr>Times New Roman</vt:lpstr>
      <vt:lpstr>Office Theme</vt:lpstr>
      <vt:lpstr>Development of master curricula for natural disasters risk management in Western Balkan countries</vt:lpstr>
      <vt:lpstr>Schedule</vt:lpstr>
      <vt:lpstr>UAVs in case of natural disaster</vt:lpstr>
      <vt:lpstr>UAVs in case of natural disaster</vt:lpstr>
      <vt:lpstr>UAVs in case of natural disaster</vt:lpstr>
      <vt:lpstr>UAVs in case of natural disaster</vt:lpstr>
      <vt:lpstr>UAVs in case of natural disaster</vt:lpstr>
      <vt:lpstr>UAVs in case of natural disaster</vt:lpstr>
      <vt:lpstr>UAVs in case of natural disaster</vt:lpstr>
      <vt:lpstr>UAVs in case of natural disaster</vt:lpstr>
      <vt:lpstr>UAVs in case of natural disaster</vt:lpstr>
      <vt:lpstr>UAVs in case of natural disaster</vt:lpstr>
      <vt:lpstr>UAVs in case of natural disaster</vt:lpstr>
      <vt:lpstr>UAVs in case of natural disaster</vt:lpstr>
      <vt:lpstr>UAVs in case of natural disaster</vt:lpstr>
      <vt:lpstr>UAVs in case of natural disaster</vt:lpstr>
      <vt:lpstr>UAVs in case of natural disaster</vt:lpstr>
      <vt:lpstr>UAVs in case of natural disaster</vt:lpstr>
      <vt:lpstr>UAVs in case of natural disaster</vt:lpstr>
      <vt:lpstr>UAVs in case of natural disaster</vt:lpstr>
      <vt:lpstr>UAVs in case of natural disaster</vt:lpstr>
      <vt:lpstr>Definitions</vt:lpstr>
      <vt:lpstr>Parts of an UAV</vt:lpstr>
      <vt:lpstr>How an UAV works</vt:lpstr>
      <vt:lpstr>UAV</vt:lpstr>
      <vt:lpstr>UAV</vt:lpstr>
      <vt:lpstr>UAV</vt:lpstr>
      <vt:lpstr>UAV</vt:lpstr>
      <vt:lpstr>UAV</vt:lpstr>
      <vt:lpstr>UAV (Tailwind)</vt:lpstr>
      <vt:lpstr>UAVs in civil use</vt:lpstr>
      <vt:lpstr>Vespadrones XYRIS 7</vt:lpstr>
      <vt:lpstr>Vespadrones XYRIS 7</vt:lpstr>
      <vt:lpstr>Vespadrones XYRIS 7</vt:lpstr>
      <vt:lpstr>Vespadrones XYRIS 7</vt:lpstr>
      <vt:lpstr>Vespadrones XYRIS 7</vt:lpstr>
      <vt:lpstr>Vespadrones XYRIS 7</vt:lpstr>
      <vt:lpstr>Vespadrones XYRIS 7</vt:lpstr>
      <vt:lpstr>Vespadrones XYRIS 7</vt:lpstr>
      <vt:lpstr>Vespadrones XYRIS 7</vt:lpstr>
      <vt:lpstr>Vespadrones XYRIS 7</vt:lpstr>
      <vt:lpstr>UAVs in case of natural disaster</vt:lpstr>
      <vt:lpstr>Vespadrones XYRIS 7</vt:lpstr>
      <vt:lpstr>Vespadrones XYRIS 7</vt:lpstr>
      <vt:lpstr>Vespadrones XYRIS 7</vt:lpstr>
      <vt:lpstr>Vespadrones XYRIS 7</vt:lpstr>
      <vt:lpstr>Vespadrones XYRIS 7</vt:lpstr>
      <vt:lpstr>Vespadrones XYRIS 7</vt:lpstr>
      <vt:lpstr>Vespadrones XYRIS 7</vt:lpstr>
      <vt:lpstr>Vespadrones XYRIS 7</vt:lpstr>
      <vt:lpstr>Vespadrones XYRIS 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Strengthening of Internationalisation in B&amp;H Higher Education</dc:title>
  <dc:creator>user</dc:creator>
  <cp:lastModifiedBy>Dell</cp:lastModifiedBy>
  <cp:revision>68</cp:revision>
  <dcterms:created xsi:type="dcterms:W3CDTF">2006-08-16T00:00:00Z</dcterms:created>
  <dcterms:modified xsi:type="dcterms:W3CDTF">2017-05-23T08:05:04Z</dcterms:modified>
</cp:coreProperties>
</file>